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1"/>
  </p:sldMasterIdLst>
  <p:sldIdLst>
    <p:sldId id="256" r:id="rId2"/>
    <p:sldId id="258" r:id="rId3"/>
    <p:sldId id="257" r:id="rId4"/>
    <p:sldId id="261" r:id="rId5"/>
    <p:sldId id="262" r:id="rId6"/>
    <p:sldId id="278" r:id="rId7"/>
    <p:sldId id="280" r:id="rId8"/>
    <p:sldId id="282" r:id="rId9"/>
    <p:sldId id="283" r:id="rId10"/>
    <p:sldId id="285" r:id="rId11"/>
    <p:sldId id="284" r:id="rId12"/>
    <p:sldId id="286" r:id="rId13"/>
    <p:sldId id="287" r:id="rId14"/>
    <p:sldId id="276" r:id="rId15"/>
    <p:sldId id="265"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1/10/2023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141248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1/10/2023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75707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1/10/2023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666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1/10/2023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1931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1/10/2023</a:t>
            </a:fld>
            <a:endParaRPr lang="en-US" dirty="0"/>
          </a:p>
        </p:txBody>
      </p:sp>
    </p:spTree>
    <p:extLst>
      <p:ext uri="{BB962C8B-B14F-4D97-AF65-F5344CB8AC3E}">
        <p14:creationId xmlns:p14="http://schemas.microsoft.com/office/powerpoint/2010/main" val="358002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1/10/2023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77836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1/10/2023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5602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1/10/2023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02436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1/10/2023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97740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1/10/2023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651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1/10/2023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3454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1/10/2023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26521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61" r:id="rId5"/>
    <p:sldLayoutId id="2147483866" r:id="rId6"/>
    <p:sldLayoutId id="2147483862" r:id="rId7"/>
    <p:sldLayoutId id="2147483863" r:id="rId8"/>
    <p:sldLayoutId id="2147483864" r:id="rId9"/>
    <p:sldLayoutId id="2147483865" r:id="rId10"/>
    <p:sldLayoutId id="214748386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3"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4" name="Picture 3" descr="3D white lines connected with dots">
            <a:extLst>
              <a:ext uri="{FF2B5EF4-FFF2-40B4-BE49-F238E27FC236}">
                <a16:creationId xmlns:a16="http://schemas.microsoft.com/office/drawing/2014/main" id="{6577830F-A3FE-4140-8389-AD3ACC0E7E53}"/>
              </a:ext>
            </a:extLst>
          </p:cNvPr>
          <p:cNvPicPr>
            <a:picLocks noChangeAspect="1"/>
          </p:cNvPicPr>
          <p:nvPr/>
        </p:nvPicPr>
        <p:blipFill rotWithShape="1">
          <a:blip r:embed="rId2"/>
          <a:srcRect t="6227" r="-1" b="-1"/>
          <a:stretch/>
        </p:blipFill>
        <p:spPr>
          <a:xfrm>
            <a:off x="1524" y="10"/>
            <a:ext cx="12188952" cy="6857990"/>
          </a:xfrm>
          <a:prstGeom prst="rect">
            <a:avLst/>
          </a:prstGeom>
        </p:spPr>
      </p:pic>
      <p:sp>
        <p:nvSpPr>
          <p:cNvPr id="65" name="Freeform: Shape 10">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12">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8" name="Freeform: Shape 16">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9" name="Freeform: Shape 18">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A3444A5-22C4-421D-B5E2-63B2B315901A}"/>
              </a:ext>
            </a:extLst>
          </p:cNvPr>
          <p:cNvSpPr>
            <a:spLocks noGrp="1"/>
          </p:cNvSpPr>
          <p:nvPr>
            <p:ph type="ctrTitle"/>
          </p:nvPr>
        </p:nvSpPr>
        <p:spPr>
          <a:xfrm>
            <a:off x="2190750" y="1346268"/>
            <a:ext cx="7810500" cy="3125338"/>
          </a:xfrm>
        </p:spPr>
        <p:txBody>
          <a:bodyPr anchor="ctr">
            <a:normAutofit/>
          </a:bodyPr>
          <a:lstStyle/>
          <a:p>
            <a:pPr algn="ctr"/>
            <a:r>
              <a:rPr kumimoji="1" lang="ja-JP" altLang="en-US" sz="7200" dirty="0"/>
              <a:t>あずさと</a:t>
            </a:r>
            <a:r>
              <a:rPr kumimoji="1" lang="en-US" altLang="ja-JP" sz="7200" dirty="0"/>
              <a:t>(</a:t>
            </a:r>
            <a:r>
              <a:rPr kumimoji="1" lang="ja-JP" altLang="en-US" sz="7200" dirty="0"/>
              <a:t>招待状</a:t>
            </a:r>
            <a:r>
              <a:rPr kumimoji="1" lang="en-US" altLang="ja-JP" sz="7200" dirty="0"/>
              <a:t>)</a:t>
            </a:r>
            <a:endParaRPr kumimoji="1" lang="ja-JP" altLang="en-US" sz="7200" dirty="0"/>
          </a:p>
        </p:txBody>
      </p:sp>
      <p:sp>
        <p:nvSpPr>
          <p:cNvPr id="3" name="Subtitle 2">
            <a:extLst>
              <a:ext uri="{FF2B5EF4-FFF2-40B4-BE49-F238E27FC236}">
                <a16:creationId xmlns:a16="http://schemas.microsoft.com/office/drawing/2014/main" id="{80D2127A-1CC8-46B2-800A-37BF815D9394}"/>
              </a:ext>
            </a:extLst>
          </p:cNvPr>
          <p:cNvSpPr>
            <a:spLocks noGrp="1"/>
          </p:cNvSpPr>
          <p:nvPr>
            <p:ph type="subTitle" idx="1"/>
          </p:nvPr>
        </p:nvSpPr>
        <p:spPr>
          <a:xfrm>
            <a:off x="2619375" y="4471607"/>
            <a:ext cx="6953250" cy="862394"/>
          </a:xfrm>
        </p:spPr>
        <p:txBody>
          <a:bodyPr anchor="t">
            <a:normAutofit/>
          </a:bodyPr>
          <a:lstStyle/>
          <a:p>
            <a:pPr algn="ctr"/>
            <a:r>
              <a:rPr kumimoji="1" lang="en-US" altLang="ja-JP" dirty="0"/>
              <a:t>Web</a:t>
            </a:r>
            <a:r>
              <a:rPr kumimoji="1" lang="ja-JP" altLang="en-US" dirty="0"/>
              <a:t>サイト制作プロジェクト</a:t>
            </a:r>
          </a:p>
        </p:txBody>
      </p:sp>
    </p:spTree>
    <p:extLst>
      <p:ext uri="{BB962C8B-B14F-4D97-AF65-F5344CB8AC3E}">
        <p14:creationId xmlns:p14="http://schemas.microsoft.com/office/powerpoint/2010/main" val="416189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F43212-6A46-AE44-7FA3-7281B8DD4FEF}"/>
              </a:ext>
            </a:extLst>
          </p:cNvPr>
          <p:cNvPicPr>
            <a:picLocks noChangeAspect="1"/>
          </p:cNvPicPr>
          <p:nvPr/>
        </p:nvPicPr>
        <p:blipFill>
          <a:blip r:embed="rId2"/>
          <a:stretch>
            <a:fillRect/>
          </a:stretch>
        </p:blipFill>
        <p:spPr>
          <a:xfrm>
            <a:off x="1604330" y="2633763"/>
            <a:ext cx="6989275" cy="3434037"/>
          </a:xfrm>
          <a:prstGeom prst="rect">
            <a:avLst/>
          </a:prstGeom>
        </p:spPr>
      </p:pic>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p:txBody>
          <a:bodyPr>
            <a:normAutofit fontScale="90000"/>
          </a:bodyPr>
          <a:lstStyle/>
          <a:p>
            <a:r>
              <a:rPr kumimoji="1" lang="ja-JP" altLang="en-US" dirty="0"/>
              <a:t>招待フォーム</a:t>
            </a:r>
            <a:br>
              <a:rPr kumimoji="1" lang="en-US" altLang="ja-JP" dirty="0"/>
            </a:br>
            <a:endParaRPr kumimoji="1" lang="ja-JP" altLang="en-US" dirty="0"/>
          </a:p>
        </p:txBody>
      </p:sp>
      <p:sp>
        <p:nvSpPr>
          <p:cNvPr id="41" name="Rectangle 40">
            <a:extLst>
              <a:ext uri="{FF2B5EF4-FFF2-40B4-BE49-F238E27FC236}">
                <a16:creationId xmlns:a16="http://schemas.microsoft.com/office/drawing/2014/main" id="{4B8B76AC-BE78-463F-79FE-61A85990E987}"/>
              </a:ext>
            </a:extLst>
          </p:cNvPr>
          <p:cNvSpPr/>
          <p:nvPr/>
        </p:nvSpPr>
        <p:spPr>
          <a:xfrm>
            <a:off x="4508626" y="5054557"/>
            <a:ext cx="1131683" cy="323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Rectangle 44">
            <a:extLst>
              <a:ext uri="{FF2B5EF4-FFF2-40B4-BE49-F238E27FC236}">
                <a16:creationId xmlns:a16="http://schemas.microsoft.com/office/drawing/2014/main" id="{14980B64-FC31-6D10-3D58-9F77926E6996}"/>
              </a:ext>
            </a:extLst>
          </p:cNvPr>
          <p:cNvSpPr/>
          <p:nvPr/>
        </p:nvSpPr>
        <p:spPr>
          <a:xfrm>
            <a:off x="1837463" y="1359073"/>
            <a:ext cx="8770571" cy="42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申込すると後ほど説明する「招待参加者一覧画面」画面で見れる</a:t>
            </a:r>
          </a:p>
        </p:txBody>
      </p:sp>
      <p:sp>
        <p:nvSpPr>
          <p:cNvPr id="12" name="Rectangle 11">
            <a:extLst>
              <a:ext uri="{FF2B5EF4-FFF2-40B4-BE49-F238E27FC236}">
                <a16:creationId xmlns:a16="http://schemas.microsoft.com/office/drawing/2014/main" id="{B140D49B-EB45-C5A5-8626-E63FA6227618}"/>
              </a:ext>
            </a:extLst>
          </p:cNvPr>
          <p:cNvSpPr/>
          <p:nvPr/>
        </p:nvSpPr>
        <p:spPr>
          <a:xfrm>
            <a:off x="4399984" y="3268301"/>
            <a:ext cx="1330860" cy="22306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9">
            <a:extLst>
              <a:ext uri="{FF2B5EF4-FFF2-40B4-BE49-F238E27FC236}">
                <a16:creationId xmlns:a16="http://schemas.microsoft.com/office/drawing/2014/main" id="{A8B1627A-D9C3-980A-8BB5-6054F42690D8}"/>
              </a:ext>
            </a:extLst>
          </p:cNvPr>
          <p:cNvSpPr/>
          <p:nvPr/>
        </p:nvSpPr>
        <p:spPr>
          <a:xfrm>
            <a:off x="56428" y="3792563"/>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t>クリックすると結婚式参加テーブルにデータを追加</a:t>
            </a:r>
            <a:endParaRPr kumimoji="1" lang="ja-JP" altLang="en-US" sz="1100" dirty="0"/>
          </a:p>
        </p:txBody>
      </p:sp>
      <p:cxnSp>
        <p:nvCxnSpPr>
          <p:cNvPr id="11" name="Straight Arrow Connector 10">
            <a:extLst>
              <a:ext uri="{FF2B5EF4-FFF2-40B4-BE49-F238E27FC236}">
                <a16:creationId xmlns:a16="http://schemas.microsoft.com/office/drawing/2014/main" id="{59A3C228-D85C-6859-B355-005B3839EB61}"/>
              </a:ext>
            </a:extLst>
          </p:cNvPr>
          <p:cNvCxnSpPr>
            <a:cxnSpLocks/>
            <a:stCxn id="41" idx="1"/>
            <a:endCxn id="10" idx="2"/>
          </p:cNvCxnSpPr>
          <p:nvPr/>
        </p:nvCxnSpPr>
        <p:spPr>
          <a:xfrm flipH="1" flipV="1">
            <a:off x="721050" y="4359327"/>
            <a:ext cx="3787576" cy="8568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824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695693-0DB4-D89B-4609-DD1DA57E13FF}"/>
              </a:ext>
            </a:extLst>
          </p:cNvPr>
          <p:cNvPicPr>
            <a:picLocks noChangeAspect="1"/>
          </p:cNvPicPr>
          <p:nvPr/>
        </p:nvPicPr>
        <p:blipFill>
          <a:blip r:embed="rId2"/>
          <a:stretch>
            <a:fillRect/>
          </a:stretch>
        </p:blipFill>
        <p:spPr>
          <a:xfrm>
            <a:off x="1762940" y="3063210"/>
            <a:ext cx="6274051" cy="3104177"/>
          </a:xfrm>
          <a:prstGeom prst="rect">
            <a:avLst/>
          </a:prstGeom>
        </p:spPr>
      </p:pic>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p:txBody>
          <a:bodyPr>
            <a:normAutofit fontScale="90000"/>
          </a:bodyPr>
          <a:lstStyle/>
          <a:p>
            <a:r>
              <a:rPr kumimoji="1" lang="ja-JP" altLang="en-US" dirty="0"/>
              <a:t>招待状画面</a:t>
            </a:r>
            <a:r>
              <a:rPr kumimoji="1" lang="en-US" altLang="ja-JP" dirty="0"/>
              <a:t>(6) – </a:t>
            </a:r>
            <a:r>
              <a:rPr kumimoji="1" lang="ja-JP" altLang="en-US" dirty="0"/>
              <a:t>マップ</a:t>
            </a:r>
            <a:br>
              <a:rPr kumimoji="1" lang="en-US" altLang="ja-JP" dirty="0"/>
            </a:br>
            <a:endParaRPr kumimoji="1" lang="ja-JP" altLang="en-US" dirty="0"/>
          </a:p>
        </p:txBody>
      </p:sp>
      <p:sp>
        <p:nvSpPr>
          <p:cNvPr id="25" name="Rectangle 24">
            <a:extLst>
              <a:ext uri="{FF2B5EF4-FFF2-40B4-BE49-F238E27FC236}">
                <a16:creationId xmlns:a16="http://schemas.microsoft.com/office/drawing/2014/main" id="{BA66D8CC-125F-0F5E-6B53-A9146DF3AEE8}"/>
              </a:ext>
            </a:extLst>
          </p:cNvPr>
          <p:cNvSpPr/>
          <p:nvPr/>
        </p:nvSpPr>
        <p:spPr>
          <a:xfrm>
            <a:off x="123029" y="2128803"/>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Google-</a:t>
            </a:r>
            <a:r>
              <a:rPr kumimoji="1" lang="ja-JP" altLang="en-US" sz="1100" dirty="0"/>
              <a:t>マップ</a:t>
            </a:r>
          </a:p>
        </p:txBody>
      </p:sp>
      <p:cxnSp>
        <p:nvCxnSpPr>
          <p:cNvPr id="28" name="Straight Arrow Connector 27">
            <a:extLst>
              <a:ext uri="{FF2B5EF4-FFF2-40B4-BE49-F238E27FC236}">
                <a16:creationId xmlns:a16="http://schemas.microsoft.com/office/drawing/2014/main" id="{8D79E4DF-23E4-6F71-1E7F-9E9EFF77F846}"/>
              </a:ext>
            </a:extLst>
          </p:cNvPr>
          <p:cNvCxnSpPr>
            <a:cxnSpLocks/>
            <a:stCxn id="12" idx="1"/>
            <a:endCxn id="25" idx="2"/>
          </p:cNvCxnSpPr>
          <p:nvPr/>
        </p:nvCxnSpPr>
        <p:spPr>
          <a:xfrm flipH="1" flipV="1">
            <a:off x="787651" y="2695567"/>
            <a:ext cx="2109458" cy="13694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980B64-FC31-6D10-3D58-9F77926E6996}"/>
              </a:ext>
            </a:extLst>
          </p:cNvPr>
          <p:cNvSpPr/>
          <p:nvPr/>
        </p:nvSpPr>
        <p:spPr>
          <a:xfrm>
            <a:off x="1837463" y="1359073"/>
            <a:ext cx="8770571" cy="42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dirty="0">
                <a:solidFill>
                  <a:schemeClr val="tx1"/>
                </a:solidFill>
              </a:rPr>
              <a:t>Google</a:t>
            </a:r>
            <a:r>
              <a:rPr lang="ja-JP" altLang="en-US" dirty="0">
                <a:solidFill>
                  <a:schemeClr val="tx1"/>
                </a:solidFill>
              </a:rPr>
              <a:t>マップと住所を表示する。</a:t>
            </a:r>
            <a:endParaRPr kumimoji="1" lang="ja-JP" altLang="en-US" dirty="0">
              <a:solidFill>
                <a:schemeClr val="tx1"/>
              </a:solidFill>
            </a:endParaRPr>
          </a:p>
        </p:txBody>
      </p:sp>
      <p:sp>
        <p:nvSpPr>
          <p:cNvPr id="12" name="Rectangle 11">
            <a:extLst>
              <a:ext uri="{FF2B5EF4-FFF2-40B4-BE49-F238E27FC236}">
                <a16:creationId xmlns:a16="http://schemas.microsoft.com/office/drawing/2014/main" id="{B140D49B-EB45-C5A5-8626-E63FA6227618}"/>
              </a:ext>
            </a:extLst>
          </p:cNvPr>
          <p:cNvSpPr/>
          <p:nvPr/>
        </p:nvSpPr>
        <p:spPr>
          <a:xfrm>
            <a:off x="2897109" y="3268302"/>
            <a:ext cx="4074059" cy="15934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Rectangle 2">
            <a:extLst>
              <a:ext uri="{FF2B5EF4-FFF2-40B4-BE49-F238E27FC236}">
                <a16:creationId xmlns:a16="http://schemas.microsoft.com/office/drawing/2014/main" id="{457CE402-A008-EADD-85F7-2C5D9B85109E}"/>
              </a:ext>
            </a:extLst>
          </p:cNvPr>
          <p:cNvSpPr/>
          <p:nvPr/>
        </p:nvSpPr>
        <p:spPr>
          <a:xfrm>
            <a:off x="4662534" y="5498927"/>
            <a:ext cx="516047" cy="2138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Straight Arrow Connector 3">
            <a:extLst>
              <a:ext uri="{FF2B5EF4-FFF2-40B4-BE49-F238E27FC236}">
                <a16:creationId xmlns:a16="http://schemas.microsoft.com/office/drawing/2014/main" id="{77FBA93D-DB42-E128-F836-DDFE5F22D7A6}"/>
              </a:ext>
            </a:extLst>
          </p:cNvPr>
          <p:cNvCxnSpPr>
            <a:cxnSpLocks/>
            <a:stCxn id="3" idx="1"/>
            <a:endCxn id="8" idx="3"/>
          </p:cNvCxnSpPr>
          <p:nvPr/>
        </p:nvCxnSpPr>
        <p:spPr>
          <a:xfrm flipH="1" flipV="1">
            <a:off x="1452273" y="5296768"/>
            <a:ext cx="3210261" cy="3090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ED0B6A1-B2D7-1FAD-E2D2-6AD8D1F756E2}"/>
              </a:ext>
            </a:extLst>
          </p:cNvPr>
          <p:cNvSpPr/>
          <p:nvPr/>
        </p:nvSpPr>
        <p:spPr>
          <a:xfrm>
            <a:off x="123029" y="5013386"/>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t>式場サイトのアクセスを表示</a:t>
            </a:r>
            <a:endParaRPr kumimoji="1" lang="ja-JP" altLang="en-US" sz="1100" dirty="0"/>
          </a:p>
        </p:txBody>
      </p:sp>
    </p:spTree>
    <p:extLst>
      <p:ext uri="{BB962C8B-B14F-4D97-AF65-F5344CB8AC3E}">
        <p14:creationId xmlns:p14="http://schemas.microsoft.com/office/powerpoint/2010/main" val="2215164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F2274B-9198-7A14-0BB2-C505E2C921CF}"/>
              </a:ext>
            </a:extLst>
          </p:cNvPr>
          <p:cNvPicPr>
            <a:picLocks noChangeAspect="1"/>
          </p:cNvPicPr>
          <p:nvPr/>
        </p:nvPicPr>
        <p:blipFill>
          <a:blip r:embed="rId2"/>
          <a:stretch>
            <a:fillRect/>
          </a:stretch>
        </p:blipFill>
        <p:spPr>
          <a:xfrm>
            <a:off x="1204110" y="2412185"/>
            <a:ext cx="8785526" cy="4247185"/>
          </a:xfrm>
          <a:prstGeom prst="rect">
            <a:avLst/>
          </a:prstGeom>
        </p:spPr>
      </p:pic>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p:txBody>
          <a:bodyPr>
            <a:normAutofit fontScale="90000"/>
          </a:bodyPr>
          <a:lstStyle/>
          <a:p>
            <a:r>
              <a:rPr kumimoji="1" lang="zh-CN" altLang="en-US" dirty="0"/>
              <a:t>招待参加者一覧画面</a:t>
            </a:r>
            <a:br>
              <a:rPr kumimoji="1" lang="en-US" altLang="ja-JP" dirty="0"/>
            </a:br>
            <a:endParaRPr kumimoji="1" lang="ja-JP" altLang="en-US" dirty="0"/>
          </a:p>
        </p:txBody>
      </p:sp>
      <p:sp>
        <p:nvSpPr>
          <p:cNvPr id="25" name="Rectangle 24">
            <a:extLst>
              <a:ext uri="{FF2B5EF4-FFF2-40B4-BE49-F238E27FC236}">
                <a16:creationId xmlns:a16="http://schemas.microsoft.com/office/drawing/2014/main" id="{BA66D8CC-125F-0F5E-6B53-A9146DF3AEE8}"/>
              </a:ext>
            </a:extLst>
          </p:cNvPr>
          <p:cNvSpPr/>
          <p:nvPr/>
        </p:nvSpPr>
        <p:spPr>
          <a:xfrm>
            <a:off x="-6144" y="1730364"/>
            <a:ext cx="192638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dirty="0"/>
              <a:t>検索フォーム</a:t>
            </a:r>
            <a:br>
              <a:rPr kumimoji="1" lang="en-US" altLang="ja-JP" sz="1100" dirty="0"/>
            </a:br>
            <a:r>
              <a:rPr kumimoji="1" lang="ja-JP" altLang="en-US" sz="1100" dirty="0"/>
              <a:t>クリックすると、コンテンツが変わる</a:t>
            </a:r>
          </a:p>
        </p:txBody>
      </p:sp>
      <p:cxnSp>
        <p:nvCxnSpPr>
          <p:cNvPr id="28" name="Straight Arrow Connector 27">
            <a:extLst>
              <a:ext uri="{FF2B5EF4-FFF2-40B4-BE49-F238E27FC236}">
                <a16:creationId xmlns:a16="http://schemas.microsoft.com/office/drawing/2014/main" id="{8D79E4DF-23E4-6F71-1E7F-9E9EFF77F846}"/>
              </a:ext>
            </a:extLst>
          </p:cNvPr>
          <p:cNvCxnSpPr>
            <a:cxnSpLocks/>
            <a:stCxn id="12" idx="1"/>
            <a:endCxn id="25" idx="2"/>
          </p:cNvCxnSpPr>
          <p:nvPr/>
        </p:nvCxnSpPr>
        <p:spPr>
          <a:xfrm flipH="1" flipV="1">
            <a:off x="957048" y="2297128"/>
            <a:ext cx="2528535" cy="15324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980B64-FC31-6D10-3D58-9F77926E6996}"/>
              </a:ext>
            </a:extLst>
          </p:cNvPr>
          <p:cNvSpPr/>
          <p:nvPr/>
        </p:nvSpPr>
        <p:spPr>
          <a:xfrm>
            <a:off x="1837463" y="1359073"/>
            <a:ext cx="8770571" cy="42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参加者情報一覧画面を表示する。</a:t>
            </a:r>
          </a:p>
        </p:txBody>
      </p:sp>
      <p:sp>
        <p:nvSpPr>
          <p:cNvPr id="12" name="Rectangle 11">
            <a:extLst>
              <a:ext uri="{FF2B5EF4-FFF2-40B4-BE49-F238E27FC236}">
                <a16:creationId xmlns:a16="http://schemas.microsoft.com/office/drawing/2014/main" id="{B140D49B-EB45-C5A5-8626-E63FA6227618}"/>
              </a:ext>
            </a:extLst>
          </p:cNvPr>
          <p:cNvSpPr/>
          <p:nvPr/>
        </p:nvSpPr>
        <p:spPr>
          <a:xfrm>
            <a:off x="3485583" y="3268302"/>
            <a:ext cx="4173649" cy="11226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Rectangle 13">
            <a:extLst>
              <a:ext uri="{FF2B5EF4-FFF2-40B4-BE49-F238E27FC236}">
                <a16:creationId xmlns:a16="http://schemas.microsoft.com/office/drawing/2014/main" id="{D1BB8B31-C985-02C7-DAD5-96500151CCCF}"/>
              </a:ext>
            </a:extLst>
          </p:cNvPr>
          <p:cNvSpPr/>
          <p:nvPr/>
        </p:nvSpPr>
        <p:spPr>
          <a:xfrm>
            <a:off x="3510048" y="4454312"/>
            <a:ext cx="4173649" cy="21185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Straight Arrow Connector 14">
            <a:extLst>
              <a:ext uri="{FF2B5EF4-FFF2-40B4-BE49-F238E27FC236}">
                <a16:creationId xmlns:a16="http://schemas.microsoft.com/office/drawing/2014/main" id="{7D727F53-9B54-385D-083D-D5099BA909AB}"/>
              </a:ext>
            </a:extLst>
          </p:cNvPr>
          <p:cNvCxnSpPr>
            <a:cxnSpLocks/>
            <a:stCxn id="14" idx="3"/>
            <a:endCxn id="18" idx="1"/>
          </p:cNvCxnSpPr>
          <p:nvPr/>
        </p:nvCxnSpPr>
        <p:spPr>
          <a:xfrm flipV="1">
            <a:off x="7683697" y="2971866"/>
            <a:ext cx="2483345" cy="25416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ED57D3B-3DB5-DC2E-AD62-DFC88AF94184}"/>
              </a:ext>
            </a:extLst>
          </p:cNvPr>
          <p:cNvSpPr/>
          <p:nvPr/>
        </p:nvSpPr>
        <p:spPr>
          <a:xfrm>
            <a:off x="10167042" y="2358559"/>
            <a:ext cx="1855356" cy="1226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t>結婚式参加テーブルのコンテンツを</a:t>
            </a:r>
            <a:r>
              <a:rPr lang="en-US" altLang="ja-JP" sz="1100" dirty="0"/>
              <a:t>10</a:t>
            </a:r>
            <a:r>
              <a:rPr lang="ja-JP" altLang="en-US" sz="1100" dirty="0"/>
              <a:t>個まで表示する。</a:t>
            </a:r>
            <a:br>
              <a:rPr lang="en-US" altLang="ja-JP" sz="1100" dirty="0"/>
            </a:br>
            <a:r>
              <a:rPr lang="ja-JP" altLang="en-US" sz="1100" dirty="0"/>
              <a:t>上記の検索条件により</a:t>
            </a:r>
            <a:r>
              <a:rPr lang="en-US" altLang="ja-JP" sz="1100" dirty="0"/>
              <a:t>SQL</a:t>
            </a:r>
            <a:r>
              <a:rPr lang="ja-JP" altLang="en-US" sz="1100" dirty="0"/>
              <a:t>の</a:t>
            </a:r>
            <a:r>
              <a:rPr lang="en-US" altLang="ja-JP" sz="1100" dirty="0"/>
              <a:t>Where</a:t>
            </a:r>
            <a:r>
              <a:rPr lang="ja-JP" altLang="en-US" sz="1100" dirty="0"/>
              <a:t>文を加える</a:t>
            </a:r>
            <a:endParaRPr kumimoji="1" lang="ja-JP" altLang="en-US" sz="1100" dirty="0"/>
          </a:p>
        </p:txBody>
      </p:sp>
    </p:spTree>
    <p:extLst>
      <p:ext uri="{BB962C8B-B14F-4D97-AF65-F5344CB8AC3E}">
        <p14:creationId xmlns:p14="http://schemas.microsoft.com/office/powerpoint/2010/main" val="396713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a:xfrm>
            <a:off x="1920240" y="955761"/>
            <a:ext cx="8770571" cy="1345269"/>
          </a:xfrm>
        </p:spPr>
        <p:txBody>
          <a:bodyPr>
            <a:normAutofit fontScale="90000"/>
          </a:bodyPr>
          <a:lstStyle/>
          <a:p>
            <a:r>
              <a:rPr kumimoji="1" lang="ja-JP" altLang="en-US" dirty="0"/>
              <a:t>画面</a:t>
            </a:r>
            <a:r>
              <a:rPr kumimoji="1" lang="en-US" altLang="ja-JP" dirty="0"/>
              <a:t>&amp;</a:t>
            </a:r>
            <a:r>
              <a:rPr kumimoji="1" lang="ja-JP" altLang="en-US" dirty="0"/>
              <a:t>動きの動画</a:t>
            </a:r>
            <a:br>
              <a:rPr kumimoji="1" lang="en-US" altLang="ja-JP" dirty="0"/>
            </a:br>
            <a:endParaRPr kumimoji="1" lang="ja-JP" altLang="en-US" dirty="0"/>
          </a:p>
        </p:txBody>
      </p:sp>
      <p:pic>
        <p:nvPicPr>
          <p:cNvPr id="5" name="bandicam 2023-01-10 23-46-59-047">
            <a:hlinkClick r:id="" action="ppaction://media"/>
            <a:extLst>
              <a:ext uri="{FF2B5EF4-FFF2-40B4-BE49-F238E27FC236}">
                <a16:creationId xmlns:a16="http://schemas.microsoft.com/office/drawing/2014/main" id="{8AE600F7-6F9D-5299-8126-D0F619B10BD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6582" y="2639344"/>
            <a:ext cx="5205743" cy="3668150"/>
          </a:xfrm>
          <a:prstGeom prst="rect">
            <a:avLst/>
          </a:prstGeom>
        </p:spPr>
      </p:pic>
      <p:pic>
        <p:nvPicPr>
          <p:cNvPr id="6" name="bandicam 2023-01-10 23-55-03-376">
            <a:hlinkClick r:id="" action="ppaction://media"/>
            <a:extLst>
              <a:ext uri="{FF2B5EF4-FFF2-40B4-BE49-F238E27FC236}">
                <a16:creationId xmlns:a16="http://schemas.microsoft.com/office/drawing/2014/main" id="{37C92CE2-1E52-012F-BEBC-119F2A5E25A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05525" y="2639344"/>
            <a:ext cx="5549774" cy="3668150"/>
          </a:xfrm>
          <a:prstGeom prst="rect">
            <a:avLst/>
          </a:prstGeom>
        </p:spPr>
      </p:pic>
    </p:spTree>
    <p:extLst>
      <p:ext uri="{BB962C8B-B14F-4D97-AF65-F5344CB8AC3E}">
        <p14:creationId xmlns:p14="http://schemas.microsoft.com/office/powerpoint/2010/main" val="174243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234"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1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EE73-585D-4A65-81AF-3CDCC34D2F93}"/>
              </a:ext>
            </a:extLst>
          </p:cNvPr>
          <p:cNvSpPr>
            <a:spLocks noGrp="1"/>
          </p:cNvSpPr>
          <p:nvPr>
            <p:ph type="title"/>
          </p:nvPr>
        </p:nvSpPr>
        <p:spPr/>
        <p:txBody>
          <a:bodyPr/>
          <a:lstStyle/>
          <a:p>
            <a:r>
              <a:rPr kumimoji="1" lang="ja-JP" altLang="en-US" dirty="0"/>
              <a:t>大変だったところ</a:t>
            </a:r>
          </a:p>
        </p:txBody>
      </p:sp>
      <p:sp>
        <p:nvSpPr>
          <p:cNvPr id="3" name="Content Placeholder 2">
            <a:extLst>
              <a:ext uri="{FF2B5EF4-FFF2-40B4-BE49-F238E27FC236}">
                <a16:creationId xmlns:a16="http://schemas.microsoft.com/office/drawing/2014/main" id="{2EDCAB2A-6C1D-43FC-8DB7-0CF506223DFF}"/>
              </a:ext>
            </a:extLst>
          </p:cNvPr>
          <p:cNvSpPr>
            <a:spLocks noGrp="1"/>
          </p:cNvSpPr>
          <p:nvPr>
            <p:ph idx="1"/>
          </p:nvPr>
        </p:nvSpPr>
        <p:spPr>
          <a:xfrm>
            <a:off x="1920240" y="2312276"/>
            <a:ext cx="8770571" cy="3889348"/>
          </a:xfrm>
        </p:spPr>
        <p:txBody>
          <a:bodyPr>
            <a:noAutofit/>
          </a:bodyPr>
          <a:lstStyle/>
          <a:p>
            <a:r>
              <a:rPr kumimoji="1" lang="en-US" altLang="ja-JP" sz="800" dirty="0"/>
              <a:t>1.</a:t>
            </a:r>
            <a:r>
              <a:rPr kumimoji="1" lang="ja-JP" altLang="en-US" sz="800" dirty="0"/>
              <a:t>フロントエンドに時間が多くかかりました。</a:t>
            </a:r>
            <a:endParaRPr kumimoji="1" lang="en-US" altLang="ja-JP" sz="800" dirty="0"/>
          </a:p>
          <a:p>
            <a:r>
              <a:rPr kumimoji="1" lang="ja-JP" altLang="en-US" sz="800" dirty="0"/>
              <a:t>原因</a:t>
            </a:r>
            <a:endParaRPr kumimoji="1" lang="en-US" altLang="ja-JP" sz="800" dirty="0"/>
          </a:p>
          <a:p>
            <a:r>
              <a:rPr kumimoji="1" lang="ja-JP" altLang="en-US" sz="800" dirty="0"/>
              <a:t>①：バックエンドの知識よりフロントエンドの知識が浅い。</a:t>
            </a:r>
            <a:endParaRPr kumimoji="1" lang="en-US" altLang="ja-JP" sz="800" dirty="0"/>
          </a:p>
          <a:p>
            <a:r>
              <a:rPr kumimoji="1" lang="en-US" altLang="ja-JP" sz="800" dirty="0"/>
              <a:t>=&gt;</a:t>
            </a:r>
            <a:r>
              <a:rPr kumimoji="1" lang="ja-JP" altLang="en-US" sz="800" dirty="0"/>
              <a:t>その分バックエンドの知識は結構伸びてすぐ</a:t>
            </a:r>
            <a:r>
              <a:rPr kumimoji="1" lang="en-US" altLang="ja-JP" sz="800" dirty="0"/>
              <a:t>API</a:t>
            </a:r>
            <a:r>
              <a:rPr kumimoji="1" lang="ja-JP" altLang="en-US" sz="800" dirty="0"/>
              <a:t>と単体テストコードを作って終わりました。</a:t>
            </a:r>
            <a:br>
              <a:rPr kumimoji="1" lang="en-US" altLang="ja-JP" sz="800" dirty="0"/>
            </a:br>
            <a:r>
              <a:rPr kumimoji="1" lang="ja-JP" altLang="en-US" sz="800" dirty="0"/>
              <a:t>②リスト画面と案内画面は他の画面より時間がかかる</a:t>
            </a:r>
            <a:br>
              <a:rPr kumimoji="1" lang="en-US" altLang="ja-JP" sz="800" dirty="0"/>
            </a:br>
            <a:r>
              <a:rPr kumimoji="1" lang="ja-JP" altLang="en-US" sz="800" dirty="0"/>
              <a:t>原因</a:t>
            </a:r>
            <a:endParaRPr kumimoji="1" lang="en-US" altLang="ja-JP" sz="800" dirty="0"/>
          </a:p>
          <a:p>
            <a:r>
              <a:rPr kumimoji="1" lang="ja-JP" altLang="en-US" sz="800" dirty="0"/>
              <a:t>リスト画面：リストで行われる処理が多くなりがち</a:t>
            </a:r>
            <a:r>
              <a:rPr kumimoji="1" lang="en-US" altLang="ja-JP" sz="800" dirty="0"/>
              <a:t>(</a:t>
            </a:r>
            <a:r>
              <a:rPr kumimoji="1" lang="ja-JP" altLang="en-US" sz="800" dirty="0"/>
              <a:t>検索処理、ページング、コンテンツ表示等</a:t>
            </a:r>
            <a:r>
              <a:rPr kumimoji="1" lang="en-US" altLang="ja-JP" sz="800" dirty="0"/>
              <a:t>)</a:t>
            </a:r>
          </a:p>
          <a:p>
            <a:r>
              <a:rPr kumimoji="1" lang="ja-JP" altLang="en-US" sz="800" dirty="0"/>
              <a:t>案内画面 ： デザインが要素が多い。特に招待状画面はデザインが重要だったためデザインの修正が多かったです。</a:t>
            </a:r>
            <a:endParaRPr kumimoji="1" lang="en-US" altLang="ja-JP" sz="800" dirty="0"/>
          </a:p>
          <a:p>
            <a:endParaRPr kumimoji="1" lang="en-US" altLang="ja-JP" sz="800" dirty="0"/>
          </a:p>
          <a:p>
            <a:r>
              <a:rPr kumimoji="1" lang="en-US" altLang="ja-JP" sz="800" dirty="0"/>
              <a:t>2.</a:t>
            </a:r>
            <a:r>
              <a:rPr kumimoji="1" lang="ja-JP" altLang="en-US" sz="800" dirty="0"/>
              <a:t>招待状画面は一回のみ使い後で捨てる画面だったため、従来はあずさとアプリと分離する計画を念頭に置いて作ったため通常より時間がかかりました。</a:t>
            </a:r>
            <a:endParaRPr kumimoji="1" lang="en-US" altLang="ja-JP" sz="800" dirty="0"/>
          </a:p>
          <a:p>
            <a:r>
              <a:rPr kumimoji="1" lang="ja-JP" altLang="en-US" sz="800"/>
              <a:t>分離を念頭に置いたため、な</a:t>
            </a:r>
            <a:r>
              <a:rPr kumimoji="1" lang="ja-JP" altLang="en-US" sz="800" dirty="0"/>
              <a:t>るべく招待状ではあずさとアプリの共通</a:t>
            </a:r>
            <a:r>
              <a:rPr kumimoji="1" lang="en-US" altLang="ja-JP" sz="800" dirty="0"/>
              <a:t>JS</a:t>
            </a:r>
            <a:r>
              <a:rPr kumimoji="1" lang="ja-JP" altLang="en-US" sz="800" dirty="0"/>
              <a:t>、</a:t>
            </a:r>
            <a:r>
              <a:rPr kumimoji="1" lang="en-US" altLang="ja-JP" sz="800" dirty="0"/>
              <a:t>CSS</a:t>
            </a:r>
            <a:r>
              <a:rPr kumimoji="1" lang="ja-JP" altLang="en-US" sz="800" dirty="0"/>
              <a:t>を使わないようにして作りました。</a:t>
            </a:r>
            <a:endParaRPr kumimoji="1" lang="en-US" altLang="ja-JP" sz="800" dirty="0"/>
          </a:p>
        </p:txBody>
      </p:sp>
    </p:spTree>
    <p:extLst>
      <p:ext uri="{BB962C8B-B14F-4D97-AF65-F5344CB8AC3E}">
        <p14:creationId xmlns:p14="http://schemas.microsoft.com/office/powerpoint/2010/main" val="274324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3" descr="3D white lines connected with dots">
            <a:extLst>
              <a:ext uri="{FF2B5EF4-FFF2-40B4-BE49-F238E27FC236}">
                <a16:creationId xmlns:a16="http://schemas.microsoft.com/office/drawing/2014/main" id="{6577830F-A3FE-4140-8389-AD3ACC0E7E53}"/>
              </a:ext>
            </a:extLst>
          </p:cNvPr>
          <p:cNvPicPr>
            <a:picLocks noChangeAspect="1"/>
          </p:cNvPicPr>
          <p:nvPr/>
        </p:nvPicPr>
        <p:blipFill rotWithShape="1">
          <a:blip r:embed="rId2"/>
          <a:srcRect t="6227" r="-1" b="-1"/>
          <a:stretch/>
        </p:blipFill>
        <p:spPr>
          <a:xfrm>
            <a:off x="1524" y="10"/>
            <a:ext cx="12188952" cy="6857990"/>
          </a:xfrm>
          <a:prstGeom prst="rect">
            <a:avLst/>
          </a:prstGeom>
        </p:spPr>
      </p:pic>
      <p:sp>
        <p:nvSpPr>
          <p:cNvPr id="2" name="Title 1">
            <a:extLst>
              <a:ext uri="{FF2B5EF4-FFF2-40B4-BE49-F238E27FC236}">
                <a16:creationId xmlns:a16="http://schemas.microsoft.com/office/drawing/2014/main" id="{BA3444A5-22C4-421D-B5E2-63B2B315901A}"/>
              </a:ext>
            </a:extLst>
          </p:cNvPr>
          <p:cNvSpPr>
            <a:spLocks noGrp="1"/>
          </p:cNvSpPr>
          <p:nvPr>
            <p:ph type="ctrTitle"/>
          </p:nvPr>
        </p:nvSpPr>
        <p:spPr>
          <a:xfrm>
            <a:off x="2190750" y="2011286"/>
            <a:ext cx="7810500" cy="3125338"/>
          </a:xfrm>
        </p:spPr>
        <p:txBody>
          <a:bodyPr anchor="ctr">
            <a:normAutofit/>
          </a:bodyPr>
          <a:lstStyle/>
          <a:p>
            <a:pPr algn="ctr"/>
            <a:r>
              <a:rPr lang="ja-JP" altLang="en-US" sz="3200" b="0" i="0" dirty="0">
                <a:solidFill>
                  <a:srgbClr val="3F3A39"/>
                </a:solidFill>
                <a:effectLst/>
                <a:latin typeface="YakuHanJPs"/>
              </a:rPr>
              <a:t>以上です。ありがとうございました</a:t>
            </a:r>
            <a:endParaRPr kumimoji="1" lang="ja-JP" altLang="en-US" sz="3200" dirty="0"/>
          </a:p>
        </p:txBody>
      </p:sp>
    </p:spTree>
    <p:extLst>
      <p:ext uri="{BB962C8B-B14F-4D97-AF65-F5344CB8AC3E}">
        <p14:creationId xmlns:p14="http://schemas.microsoft.com/office/powerpoint/2010/main" val="308071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3489-C3A0-4C99-B206-A43F27B85762}"/>
              </a:ext>
            </a:extLst>
          </p:cNvPr>
          <p:cNvSpPr>
            <a:spLocks noGrp="1"/>
          </p:cNvSpPr>
          <p:nvPr>
            <p:ph type="title"/>
          </p:nvPr>
        </p:nvSpPr>
        <p:spPr>
          <a:xfrm>
            <a:off x="405569" y="-9236"/>
            <a:ext cx="6665976" cy="2129674"/>
          </a:xfrm>
        </p:spPr>
        <p:txBody>
          <a:bodyPr anchor="ctr"/>
          <a:lstStyle/>
          <a:p>
            <a:r>
              <a:rPr kumimoji="1" lang="ja-JP" altLang="en-US" dirty="0"/>
              <a:t>目次</a:t>
            </a:r>
          </a:p>
        </p:txBody>
      </p:sp>
      <p:sp>
        <p:nvSpPr>
          <p:cNvPr id="3" name="Text Placeholder 2">
            <a:extLst>
              <a:ext uri="{FF2B5EF4-FFF2-40B4-BE49-F238E27FC236}">
                <a16:creationId xmlns:a16="http://schemas.microsoft.com/office/drawing/2014/main" id="{E431FBB7-8CDE-41CC-9F40-592DABECCE16}"/>
              </a:ext>
            </a:extLst>
          </p:cNvPr>
          <p:cNvSpPr>
            <a:spLocks noGrp="1"/>
          </p:cNvSpPr>
          <p:nvPr>
            <p:ph type="body" idx="1"/>
          </p:nvPr>
        </p:nvSpPr>
        <p:spPr>
          <a:xfrm>
            <a:off x="488695" y="1763498"/>
            <a:ext cx="6665975" cy="4314029"/>
          </a:xfrm>
        </p:spPr>
        <p:txBody>
          <a:bodyPr>
            <a:normAutofit fontScale="62500" lnSpcReduction="20000"/>
          </a:bodyPr>
          <a:lstStyle/>
          <a:p>
            <a:r>
              <a:rPr kumimoji="1" lang="ja-JP" altLang="en-US" dirty="0"/>
              <a:t>・作りのきっかけ</a:t>
            </a:r>
            <a:endParaRPr kumimoji="1" lang="en-US" altLang="ja-JP" dirty="0"/>
          </a:p>
          <a:p>
            <a:endParaRPr kumimoji="1" lang="en-US" altLang="ja-JP" dirty="0"/>
          </a:p>
          <a:p>
            <a:r>
              <a:rPr kumimoji="1" lang="ja-JP" altLang="en-US" dirty="0"/>
              <a:t>・</a:t>
            </a:r>
            <a:r>
              <a:rPr kumimoji="1" lang="en-US" altLang="ja-JP" dirty="0"/>
              <a:t>ERD</a:t>
            </a:r>
          </a:p>
          <a:p>
            <a:endParaRPr kumimoji="1" lang="en-US" altLang="ja-JP" dirty="0"/>
          </a:p>
          <a:p>
            <a:r>
              <a:rPr kumimoji="1" lang="ja-JP" altLang="en-US" dirty="0"/>
              <a:t>・招待状画面</a:t>
            </a:r>
            <a:endParaRPr kumimoji="1" lang="en-US" altLang="ja-JP" dirty="0"/>
          </a:p>
          <a:p>
            <a:r>
              <a:rPr kumimoji="1" lang="en-US" altLang="ja-JP" dirty="0"/>
              <a:t>  1.</a:t>
            </a:r>
            <a:r>
              <a:rPr kumimoji="1" lang="ja-JP" altLang="en-US" dirty="0"/>
              <a:t>タイトル</a:t>
            </a:r>
            <a:endParaRPr kumimoji="1" lang="en-US" altLang="ja-JP" dirty="0"/>
          </a:p>
          <a:p>
            <a:r>
              <a:rPr kumimoji="1" lang="en-US" altLang="ja-JP" dirty="0"/>
              <a:t>  2.</a:t>
            </a:r>
            <a:r>
              <a:rPr kumimoji="1" lang="ja-JP" altLang="en-US" dirty="0"/>
              <a:t>招待文</a:t>
            </a:r>
            <a:endParaRPr kumimoji="1" lang="en-US" altLang="ja-JP" dirty="0"/>
          </a:p>
          <a:p>
            <a:r>
              <a:rPr kumimoji="1" lang="en-US" altLang="ja-JP" dirty="0"/>
              <a:t>  3.Count Down</a:t>
            </a:r>
          </a:p>
          <a:p>
            <a:r>
              <a:rPr kumimoji="1" lang="en-US" altLang="ja-JP" dirty="0"/>
              <a:t>  4.</a:t>
            </a:r>
            <a:r>
              <a:rPr kumimoji="1" lang="ja-JP" altLang="en-US" dirty="0"/>
              <a:t>ギャラリー</a:t>
            </a:r>
            <a:endParaRPr kumimoji="1" lang="en-US" altLang="ja-JP" dirty="0"/>
          </a:p>
          <a:p>
            <a:r>
              <a:rPr kumimoji="1" lang="en-US" altLang="ja-JP" dirty="0"/>
              <a:t>  5.</a:t>
            </a:r>
            <a:r>
              <a:rPr kumimoji="1" lang="ja-JP" altLang="en-US" dirty="0"/>
              <a:t>招待フォーム呼びかけ</a:t>
            </a:r>
            <a:endParaRPr kumimoji="1" lang="en-US" altLang="ja-JP" dirty="0"/>
          </a:p>
          <a:p>
            <a:r>
              <a:rPr kumimoji="1" lang="en-US" altLang="ja-JP" dirty="0"/>
              <a:t>    - </a:t>
            </a:r>
            <a:r>
              <a:rPr kumimoji="1" lang="ja-JP" altLang="en-US" dirty="0"/>
              <a:t>フォーム</a:t>
            </a:r>
            <a:endParaRPr kumimoji="1" lang="en-US" altLang="ja-JP" dirty="0"/>
          </a:p>
          <a:p>
            <a:r>
              <a:rPr kumimoji="1" lang="en-US" altLang="ja-JP" dirty="0"/>
              <a:t>  6.</a:t>
            </a:r>
            <a:r>
              <a:rPr kumimoji="1" lang="ja-JP" altLang="en-US" dirty="0"/>
              <a:t>マップ</a:t>
            </a:r>
            <a:endParaRPr kumimoji="1" lang="en-US" altLang="ja-JP" dirty="0"/>
          </a:p>
          <a:p>
            <a:endParaRPr kumimoji="1" lang="en-US" altLang="ja-JP" dirty="0"/>
          </a:p>
          <a:p>
            <a:r>
              <a:rPr kumimoji="1" lang="ja-JP" altLang="en-US" dirty="0"/>
              <a:t>・招待参加者一覧画面</a:t>
            </a:r>
            <a:endParaRPr kumimoji="1" lang="en-US" altLang="ja-JP" dirty="0"/>
          </a:p>
          <a:p>
            <a:endParaRPr kumimoji="1" lang="en-US" altLang="ja-JP" dirty="0"/>
          </a:p>
          <a:p>
            <a:r>
              <a:rPr kumimoji="1" lang="ja-JP" altLang="en-US" dirty="0"/>
              <a:t>・画面</a:t>
            </a:r>
            <a:r>
              <a:rPr kumimoji="1" lang="en-US" altLang="ja-JP" dirty="0"/>
              <a:t>&amp;</a:t>
            </a:r>
            <a:r>
              <a:rPr kumimoji="1" lang="ja-JP" altLang="en-US" dirty="0"/>
              <a:t>動きの動画</a:t>
            </a:r>
            <a:endParaRPr kumimoji="1" lang="en-US" altLang="ja-JP" dirty="0"/>
          </a:p>
          <a:p>
            <a:endParaRPr kumimoji="1" lang="en-US" altLang="ja-JP" dirty="0"/>
          </a:p>
          <a:p>
            <a:r>
              <a:rPr kumimoji="1" lang="ja-JP" altLang="en-US" dirty="0"/>
              <a:t>・大変だったところ</a:t>
            </a:r>
            <a:endParaRPr kumimoji="1" lang="en-US" altLang="ja-JP" dirty="0"/>
          </a:p>
        </p:txBody>
      </p:sp>
    </p:spTree>
    <p:extLst>
      <p:ext uri="{BB962C8B-B14F-4D97-AF65-F5344CB8AC3E}">
        <p14:creationId xmlns:p14="http://schemas.microsoft.com/office/powerpoint/2010/main" val="3384515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DF0C-09A8-4B70-91C2-4860EC4AFAF6}"/>
              </a:ext>
            </a:extLst>
          </p:cNvPr>
          <p:cNvSpPr>
            <a:spLocks noGrp="1"/>
          </p:cNvSpPr>
          <p:nvPr>
            <p:ph type="title"/>
          </p:nvPr>
        </p:nvSpPr>
        <p:spPr/>
        <p:txBody>
          <a:bodyPr/>
          <a:lstStyle/>
          <a:p>
            <a:r>
              <a:rPr kumimoji="1" lang="ja-JP" altLang="en-US" dirty="0"/>
              <a:t>作りのきっかけ</a:t>
            </a:r>
            <a:endParaRPr kumimoji="1" lang="en-US" altLang="ja-JP" dirty="0"/>
          </a:p>
        </p:txBody>
      </p:sp>
      <p:sp>
        <p:nvSpPr>
          <p:cNvPr id="3" name="Content Placeholder 2">
            <a:extLst>
              <a:ext uri="{FF2B5EF4-FFF2-40B4-BE49-F238E27FC236}">
                <a16:creationId xmlns:a16="http://schemas.microsoft.com/office/drawing/2014/main" id="{61C39F7C-1B07-487F-84C0-26E9B5A4BAAA}"/>
              </a:ext>
            </a:extLst>
          </p:cNvPr>
          <p:cNvSpPr>
            <a:spLocks noGrp="1"/>
          </p:cNvSpPr>
          <p:nvPr>
            <p:ph idx="1"/>
          </p:nvPr>
        </p:nvSpPr>
        <p:spPr/>
        <p:txBody>
          <a:bodyPr/>
          <a:lstStyle/>
          <a:p>
            <a:r>
              <a:rPr kumimoji="1" lang="ja-JP" altLang="en-US" dirty="0"/>
              <a:t>今年</a:t>
            </a:r>
            <a:r>
              <a:rPr kumimoji="1" lang="en-US" altLang="ja-JP" dirty="0"/>
              <a:t>9</a:t>
            </a:r>
            <a:r>
              <a:rPr kumimoji="1" lang="ja-JP" altLang="en-US" dirty="0"/>
              <a:t>月の結婚式のため</a:t>
            </a:r>
            <a:endParaRPr kumimoji="1" lang="en-US" altLang="ja-JP" dirty="0"/>
          </a:p>
          <a:p>
            <a:r>
              <a:rPr kumimoji="1" lang="ja-JP" altLang="en-US" dirty="0"/>
              <a:t>・今年</a:t>
            </a:r>
            <a:r>
              <a:rPr kumimoji="1" lang="en-US" altLang="ja-JP" dirty="0"/>
              <a:t>9</a:t>
            </a:r>
            <a:r>
              <a:rPr kumimoji="1" lang="ja-JP" altLang="en-US" dirty="0"/>
              <a:t>月の結婚式で人を集める目標</a:t>
            </a:r>
            <a:endParaRPr kumimoji="1" lang="en-US" altLang="ja-JP" dirty="0"/>
          </a:p>
          <a:p>
            <a:r>
              <a:rPr kumimoji="1" lang="ja-JP" altLang="en-US" dirty="0"/>
              <a:t>・招待状を作る</a:t>
            </a:r>
            <a:endParaRPr kumimoji="1" lang="en-US" altLang="ja-JP" dirty="0"/>
          </a:p>
          <a:p>
            <a:r>
              <a:rPr kumimoji="1" lang="en-US" altLang="ja-JP" dirty="0"/>
              <a:t> =&gt;</a:t>
            </a:r>
            <a:r>
              <a:rPr kumimoji="1" lang="ja-JP" altLang="en-US" dirty="0"/>
              <a:t>これを見てもっと来たいと思ってほしい</a:t>
            </a:r>
            <a:br>
              <a:rPr kumimoji="1" lang="en-US" altLang="ja-JP" dirty="0"/>
            </a:br>
            <a:r>
              <a:rPr kumimoji="1" lang="ja-JP" altLang="en-US" dirty="0"/>
              <a:t>・何人くるか把握</a:t>
            </a:r>
            <a:r>
              <a:rPr kumimoji="1" lang="en-US" altLang="ja-JP" dirty="0"/>
              <a:t>(</a:t>
            </a:r>
            <a:r>
              <a:rPr kumimoji="1" lang="ja-JP" altLang="en-US" dirty="0"/>
              <a:t>来年</a:t>
            </a:r>
            <a:r>
              <a:rPr kumimoji="1" lang="en-US" altLang="ja-JP" dirty="0"/>
              <a:t>5</a:t>
            </a:r>
            <a:r>
              <a:rPr kumimoji="1" lang="ja-JP" altLang="en-US" dirty="0"/>
              <a:t>月に</a:t>
            </a:r>
            <a:r>
              <a:rPr kumimoji="1" lang="en-US" altLang="ja-JP" dirty="0"/>
              <a:t>1</a:t>
            </a:r>
            <a:r>
              <a:rPr kumimoji="1" lang="ja-JP" altLang="en-US" dirty="0"/>
              <a:t>回、来年</a:t>
            </a:r>
            <a:r>
              <a:rPr kumimoji="1" lang="en-US" altLang="ja-JP" dirty="0"/>
              <a:t>9</a:t>
            </a:r>
            <a:r>
              <a:rPr kumimoji="1" lang="ja-JP" altLang="en-US" dirty="0"/>
              <a:t>月</a:t>
            </a:r>
            <a:r>
              <a:rPr kumimoji="1" lang="en-US" altLang="ja-JP" dirty="0"/>
              <a:t>1</a:t>
            </a:r>
            <a:r>
              <a:rPr kumimoji="1" lang="ja-JP" altLang="en-US" dirty="0"/>
              <a:t>に最終的に</a:t>
            </a:r>
            <a:r>
              <a:rPr kumimoji="1" lang="en-US" altLang="ja-JP" dirty="0"/>
              <a:t>)</a:t>
            </a:r>
          </a:p>
        </p:txBody>
      </p:sp>
    </p:spTree>
    <p:extLst>
      <p:ext uri="{BB962C8B-B14F-4D97-AF65-F5344CB8AC3E}">
        <p14:creationId xmlns:p14="http://schemas.microsoft.com/office/powerpoint/2010/main" val="406946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EE73-585D-4A65-81AF-3CDCC34D2F93}"/>
              </a:ext>
            </a:extLst>
          </p:cNvPr>
          <p:cNvSpPr>
            <a:spLocks noGrp="1"/>
          </p:cNvSpPr>
          <p:nvPr>
            <p:ph type="title"/>
          </p:nvPr>
        </p:nvSpPr>
        <p:spPr/>
        <p:txBody>
          <a:bodyPr/>
          <a:lstStyle/>
          <a:p>
            <a:r>
              <a:rPr kumimoji="1" lang="en-US" altLang="ja-JP" dirty="0"/>
              <a:t>ERD</a:t>
            </a:r>
            <a:endParaRPr kumimoji="1" lang="ja-JP" altLang="en-US" dirty="0"/>
          </a:p>
        </p:txBody>
      </p:sp>
      <p:pic>
        <p:nvPicPr>
          <p:cNvPr id="9" name="Picture 8">
            <a:extLst>
              <a:ext uri="{FF2B5EF4-FFF2-40B4-BE49-F238E27FC236}">
                <a16:creationId xmlns:a16="http://schemas.microsoft.com/office/drawing/2014/main" id="{D8A2A983-CDF3-2A98-4C59-92769A1CA917}"/>
              </a:ext>
            </a:extLst>
          </p:cNvPr>
          <p:cNvPicPr>
            <a:picLocks noChangeAspect="1"/>
          </p:cNvPicPr>
          <p:nvPr/>
        </p:nvPicPr>
        <p:blipFill>
          <a:blip r:embed="rId2"/>
          <a:stretch>
            <a:fillRect/>
          </a:stretch>
        </p:blipFill>
        <p:spPr>
          <a:xfrm>
            <a:off x="2640157" y="2130570"/>
            <a:ext cx="3143250" cy="3095625"/>
          </a:xfrm>
          <a:prstGeom prst="rect">
            <a:avLst/>
          </a:prstGeom>
        </p:spPr>
      </p:pic>
    </p:spTree>
    <p:extLst>
      <p:ext uri="{BB962C8B-B14F-4D97-AF65-F5344CB8AC3E}">
        <p14:creationId xmlns:p14="http://schemas.microsoft.com/office/powerpoint/2010/main" val="59961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04D383-CC84-D01C-C1F3-D23AC8654641}"/>
              </a:ext>
            </a:extLst>
          </p:cNvPr>
          <p:cNvPicPr>
            <a:picLocks noChangeAspect="1"/>
          </p:cNvPicPr>
          <p:nvPr/>
        </p:nvPicPr>
        <p:blipFill>
          <a:blip r:embed="rId2"/>
          <a:stretch>
            <a:fillRect/>
          </a:stretch>
        </p:blipFill>
        <p:spPr>
          <a:xfrm>
            <a:off x="1280258" y="2819250"/>
            <a:ext cx="6554709" cy="3206818"/>
          </a:xfrm>
          <a:prstGeom prst="rect">
            <a:avLst/>
          </a:prstGeom>
        </p:spPr>
      </p:pic>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a:xfrm>
            <a:off x="1920240" y="831932"/>
            <a:ext cx="8770571" cy="1345269"/>
          </a:xfrm>
        </p:spPr>
        <p:txBody>
          <a:bodyPr>
            <a:normAutofit fontScale="90000"/>
          </a:bodyPr>
          <a:lstStyle/>
          <a:p>
            <a:r>
              <a:rPr kumimoji="1" lang="ja-JP" altLang="en-US" dirty="0"/>
              <a:t>招待状画面</a:t>
            </a:r>
            <a:r>
              <a:rPr kumimoji="1" lang="en-US" altLang="ja-JP" dirty="0"/>
              <a:t>(1)</a:t>
            </a:r>
            <a:r>
              <a:rPr kumimoji="1" lang="ja-JP" altLang="en-US" dirty="0"/>
              <a:t> </a:t>
            </a:r>
            <a:r>
              <a:rPr kumimoji="1" lang="en-US" altLang="ja-JP" dirty="0"/>
              <a:t>-</a:t>
            </a:r>
            <a:r>
              <a:rPr kumimoji="1" lang="ja-JP" altLang="en-US" dirty="0"/>
              <a:t> タイトル</a:t>
            </a:r>
            <a:br>
              <a:rPr kumimoji="1" lang="en-US" altLang="ja-JP" dirty="0"/>
            </a:br>
            <a:endParaRPr kumimoji="1" lang="ja-JP" altLang="en-US" dirty="0"/>
          </a:p>
        </p:txBody>
      </p:sp>
      <p:cxnSp>
        <p:nvCxnSpPr>
          <p:cNvPr id="15" name="Straight Arrow Connector 14">
            <a:extLst>
              <a:ext uri="{FF2B5EF4-FFF2-40B4-BE49-F238E27FC236}">
                <a16:creationId xmlns:a16="http://schemas.microsoft.com/office/drawing/2014/main" id="{E772F2BC-DFA3-620F-67D0-D9ED6578BE20}"/>
              </a:ext>
            </a:extLst>
          </p:cNvPr>
          <p:cNvCxnSpPr>
            <a:cxnSpLocks/>
            <a:stCxn id="9" idx="3"/>
            <a:endCxn id="16" idx="1"/>
          </p:cNvCxnSpPr>
          <p:nvPr/>
        </p:nvCxnSpPr>
        <p:spPr>
          <a:xfrm flipV="1">
            <a:off x="7903675" y="2805864"/>
            <a:ext cx="334977" cy="34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5910A0E-D73F-6436-3EB7-D0AB5F2052C8}"/>
              </a:ext>
            </a:extLst>
          </p:cNvPr>
          <p:cNvSpPr/>
          <p:nvPr/>
        </p:nvSpPr>
        <p:spPr>
          <a:xfrm>
            <a:off x="8238652" y="2392299"/>
            <a:ext cx="2933323" cy="827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t>原語変更</a:t>
            </a:r>
            <a:endParaRPr lang="en-US" altLang="ja-JP" dirty="0"/>
          </a:p>
          <a:p>
            <a:r>
              <a:rPr kumimoji="1" lang="ja-JP" altLang="en-US" dirty="0"/>
              <a:t>・日本語</a:t>
            </a:r>
            <a:endParaRPr kumimoji="1" lang="en-US" altLang="ja-JP" dirty="0"/>
          </a:p>
          <a:p>
            <a:r>
              <a:rPr lang="ja-JP" altLang="en-US" dirty="0"/>
              <a:t>・韓国語</a:t>
            </a:r>
            <a:endParaRPr kumimoji="1" lang="ja-JP" altLang="en-US" dirty="0"/>
          </a:p>
        </p:txBody>
      </p:sp>
      <p:sp>
        <p:nvSpPr>
          <p:cNvPr id="25" name="Rectangle 24">
            <a:extLst>
              <a:ext uri="{FF2B5EF4-FFF2-40B4-BE49-F238E27FC236}">
                <a16:creationId xmlns:a16="http://schemas.microsoft.com/office/drawing/2014/main" id="{BA66D8CC-125F-0F5E-6B53-A9146DF3AEE8}"/>
              </a:ext>
            </a:extLst>
          </p:cNvPr>
          <p:cNvSpPr/>
          <p:nvPr/>
        </p:nvSpPr>
        <p:spPr>
          <a:xfrm>
            <a:off x="123029" y="2128803"/>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dirty="0"/>
              <a:t>メイン写真</a:t>
            </a:r>
          </a:p>
        </p:txBody>
      </p:sp>
      <p:cxnSp>
        <p:nvCxnSpPr>
          <p:cNvPr id="28" name="Straight Arrow Connector 27">
            <a:extLst>
              <a:ext uri="{FF2B5EF4-FFF2-40B4-BE49-F238E27FC236}">
                <a16:creationId xmlns:a16="http://schemas.microsoft.com/office/drawing/2014/main" id="{8D79E4DF-23E4-6F71-1E7F-9E9EFF77F846}"/>
              </a:ext>
            </a:extLst>
          </p:cNvPr>
          <p:cNvCxnSpPr>
            <a:cxnSpLocks/>
            <a:stCxn id="12" idx="1"/>
            <a:endCxn id="25" idx="2"/>
          </p:cNvCxnSpPr>
          <p:nvPr/>
        </p:nvCxnSpPr>
        <p:spPr>
          <a:xfrm flipH="1" flipV="1">
            <a:off x="787651" y="2695567"/>
            <a:ext cx="2017308" cy="23394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94E81C-5C69-0B4A-1287-74821237AD25}"/>
              </a:ext>
            </a:extLst>
          </p:cNvPr>
          <p:cNvCxnSpPr>
            <a:cxnSpLocks/>
            <a:stCxn id="41" idx="3"/>
          </p:cNvCxnSpPr>
          <p:nvPr/>
        </p:nvCxnSpPr>
        <p:spPr>
          <a:xfrm>
            <a:off x="5269118" y="3429606"/>
            <a:ext cx="3372841" cy="6974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8B76AC-BE78-463F-79FE-61A85990E987}"/>
              </a:ext>
            </a:extLst>
          </p:cNvPr>
          <p:cNvSpPr/>
          <p:nvPr/>
        </p:nvSpPr>
        <p:spPr>
          <a:xfrm>
            <a:off x="3639494" y="2765916"/>
            <a:ext cx="1629624" cy="1327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Rectangle 43">
            <a:extLst>
              <a:ext uri="{FF2B5EF4-FFF2-40B4-BE49-F238E27FC236}">
                <a16:creationId xmlns:a16="http://schemas.microsoft.com/office/drawing/2014/main" id="{2A695FCF-F45C-1154-CC35-B094B443DD10}"/>
              </a:ext>
            </a:extLst>
          </p:cNvPr>
          <p:cNvSpPr/>
          <p:nvPr/>
        </p:nvSpPr>
        <p:spPr>
          <a:xfrm>
            <a:off x="8615987" y="3852061"/>
            <a:ext cx="2933323" cy="6974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bg1"/>
                </a:solidFill>
              </a:rPr>
              <a:t>タイトル</a:t>
            </a:r>
            <a:endParaRPr kumimoji="1" lang="en-US" altLang="ja-JP" dirty="0">
              <a:solidFill>
                <a:schemeClr val="bg1"/>
              </a:solidFill>
            </a:endParaRPr>
          </a:p>
        </p:txBody>
      </p:sp>
      <p:sp>
        <p:nvSpPr>
          <p:cNvPr id="9" name="Rectangle 8">
            <a:extLst>
              <a:ext uri="{FF2B5EF4-FFF2-40B4-BE49-F238E27FC236}">
                <a16:creationId xmlns:a16="http://schemas.microsoft.com/office/drawing/2014/main" id="{18B7E109-6C4C-9E6D-05F6-12EB19C2E9A4}"/>
              </a:ext>
            </a:extLst>
          </p:cNvPr>
          <p:cNvSpPr/>
          <p:nvPr/>
        </p:nvSpPr>
        <p:spPr>
          <a:xfrm>
            <a:off x="7432897" y="2672851"/>
            <a:ext cx="470778" cy="33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Rectangle 11">
            <a:extLst>
              <a:ext uri="{FF2B5EF4-FFF2-40B4-BE49-F238E27FC236}">
                <a16:creationId xmlns:a16="http://schemas.microsoft.com/office/drawing/2014/main" id="{B140D49B-EB45-C5A5-8626-E63FA6227618}"/>
              </a:ext>
            </a:extLst>
          </p:cNvPr>
          <p:cNvSpPr/>
          <p:nvPr/>
        </p:nvSpPr>
        <p:spPr>
          <a:xfrm>
            <a:off x="2804959" y="4239695"/>
            <a:ext cx="3713536" cy="15907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Rectangle 2">
            <a:extLst>
              <a:ext uri="{FF2B5EF4-FFF2-40B4-BE49-F238E27FC236}">
                <a16:creationId xmlns:a16="http://schemas.microsoft.com/office/drawing/2014/main" id="{112D4EE8-8CF1-749B-719B-C428B7B669BF}"/>
              </a:ext>
            </a:extLst>
          </p:cNvPr>
          <p:cNvSpPr/>
          <p:nvPr/>
        </p:nvSpPr>
        <p:spPr>
          <a:xfrm>
            <a:off x="1003036" y="6267650"/>
            <a:ext cx="8770571" cy="42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rPr>
              <a:t>＊写真は</a:t>
            </a:r>
            <a:r>
              <a:rPr lang="en-US" altLang="ja-JP" sz="1400" dirty="0">
                <a:solidFill>
                  <a:schemeClr val="tx1"/>
                </a:solidFill>
              </a:rPr>
              <a:t>Wedding</a:t>
            </a:r>
            <a:r>
              <a:rPr lang="ja-JP" altLang="en-US" sz="1400" dirty="0">
                <a:solidFill>
                  <a:schemeClr val="tx1"/>
                </a:solidFill>
              </a:rPr>
              <a:t>撮影が終わったら置き換える予定です。</a:t>
            </a:r>
            <a:endParaRPr kumimoji="1" lang="ja-JP" altLang="en-US" sz="1400" dirty="0">
              <a:solidFill>
                <a:schemeClr val="tx1"/>
              </a:solidFill>
            </a:endParaRPr>
          </a:p>
        </p:txBody>
      </p:sp>
    </p:spTree>
    <p:extLst>
      <p:ext uri="{BB962C8B-B14F-4D97-AF65-F5344CB8AC3E}">
        <p14:creationId xmlns:p14="http://schemas.microsoft.com/office/powerpoint/2010/main" val="245737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2824D-0D39-76E8-F003-6BFB4DDF9B33}"/>
              </a:ext>
            </a:extLst>
          </p:cNvPr>
          <p:cNvPicPr>
            <a:picLocks noChangeAspect="1"/>
          </p:cNvPicPr>
          <p:nvPr/>
        </p:nvPicPr>
        <p:blipFill>
          <a:blip r:embed="rId2"/>
          <a:stretch>
            <a:fillRect/>
          </a:stretch>
        </p:blipFill>
        <p:spPr>
          <a:xfrm>
            <a:off x="1790548" y="2959014"/>
            <a:ext cx="5593360" cy="2745351"/>
          </a:xfrm>
          <a:prstGeom prst="rect">
            <a:avLst/>
          </a:prstGeom>
        </p:spPr>
      </p:pic>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a:xfrm>
            <a:off x="1920240" y="936588"/>
            <a:ext cx="8770571" cy="1345269"/>
          </a:xfrm>
        </p:spPr>
        <p:txBody>
          <a:bodyPr>
            <a:normAutofit fontScale="90000"/>
          </a:bodyPr>
          <a:lstStyle/>
          <a:p>
            <a:r>
              <a:rPr kumimoji="1" lang="ja-JP" altLang="en-US" dirty="0"/>
              <a:t>招待状画面</a:t>
            </a:r>
            <a:r>
              <a:rPr kumimoji="1" lang="en-US" altLang="ja-JP" dirty="0"/>
              <a:t>(2)</a:t>
            </a:r>
            <a:r>
              <a:rPr kumimoji="1" lang="ja-JP" altLang="en-US" dirty="0"/>
              <a:t> </a:t>
            </a:r>
            <a:r>
              <a:rPr kumimoji="1" lang="en-US" altLang="ja-JP" dirty="0"/>
              <a:t>-</a:t>
            </a:r>
            <a:r>
              <a:rPr kumimoji="1" lang="ja-JP" altLang="en-US" dirty="0"/>
              <a:t> 招待文</a:t>
            </a:r>
            <a:br>
              <a:rPr kumimoji="1" lang="en-US" altLang="ja-JP" dirty="0"/>
            </a:br>
            <a:endParaRPr kumimoji="1" lang="ja-JP" altLang="en-US" dirty="0"/>
          </a:p>
        </p:txBody>
      </p:sp>
      <p:sp>
        <p:nvSpPr>
          <p:cNvPr id="25" name="Rectangle 24">
            <a:extLst>
              <a:ext uri="{FF2B5EF4-FFF2-40B4-BE49-F238E27FC236}">
                <a16:creationId xmlns:a16="http://schemas.microsoft.com/office/drawing/2014/main" id="{BA66D8CC-125F-0F5E-6B53-A9146DF3AEE8}"/>
              </a:ext>
            </a:extLst>
          </p:cNvPr>
          <p:cNvSpPr/>
          <p:nvPr/>
        </p:nvSpPr>
        <p:spPr>
          <a:xfrm>
            <a:off x="123029" y="2128803"/>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dirty="0"/>
              <a:t>招待</a:t>
            </a:r>
            <a:r>
              <a:rPr lang="ja-JP" altLang="en-US" sz="1100" dirty="0"/>
              <a:t>文</a:t>
            </a:r>
            <a:endParaRPr kumimoji="1" lang="ja-JP" altLang="en-US" sz="1100" dirty="0"/>
          </a:p>
        </p:txBody>
      </p:sp>
      <p:cxnSp>
        <p:nvCxnSpPr>
          <p:cNvPr id="28" name="Straight Arrow Connector 27">
            <a:extLst>
              <a:ext uri="{FF2B5EF4-FFF2-40B4-BE49-F238E27FC236}">
                <a16:creationId xmlns:a16="http://schemas.microsoft.com/office/drawing/2014/main" id="{8D79E4DF-23E4-6F71-1E7F-9E9EFF77F846}"/>
              </a:ext>
            </a:extLst>
          </p:cNvPr>
          <p:cNvCxnSpPr>
            <a:cxnSpLocks/>
            <a:stCxn id="12" idx="1"/>
            <a:endCxn id="25" idx="2"/>
          </p:cNvCxnSpPr>
          <p:nvPr/>
        </p:nvCxnSpPr>
        <p:spPr>
          <a:xfrm flipH="1" flipV="1">
            <a:off x="787651" y="2695567"/>
            <a:ext cx="2017308" cy="21884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94E81C-5C69-0B4A-1287-74821237AD25}"/>
              </a:ext>
            </a:extLst>
          </p:cNvPr>
          <p:cNvCxnSpPr>
            <a:cxnSpLocks/>
            <a:stCxn id="41" idx="3"/>
            <a:endCxn id="44" idx="1"/>
          </p:cNvCxnSpPr>
          <p:nvPr/>
        </p:nvCxnSpPr>
        <p:spPr>
          <a:xfrm>
            <a:off x="5437062" y="3613716"/>
            <a:ext cx="3372841" cy="8274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8B76AC-BE78-463F-79FE-61A85990E987}"/>
              </a:ext>
            </a:extLst>
          </p:cNvPr>
          <p:cNvSpPr/>
          <p:nvPr/>
        </p:nvSpPr>
        <p:spPr>
          <a:xfrm>
            <a:off x="3807438" y="3017571"/>
            <a:ext cx="1629624" cy="1192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Rectangle 43">
            <a:extLst>
              <a:ext uri="{FF2B5EF4-FFF2-40B4-BE49-F238E27FC236}">
                <a16:creationId xmlns:a16="http://schemas.microsoft.com/office/drawing/2014/main" id="{2A695FCF-F45C-1154-CC35-B094B443DD10}"/>
              </a:ext>
            </a:extLst>
          </p:cNvPr>
          <p:cNvSpPr/>
          <p:nvPr/>
        </p:nvSpPr>
        <p:spPr>
          <a:xfrm>
            <a:off x="8809903" y="4092383"/>
            <a:ext cx="2933323" cy="6974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bg1"/>
                </a:solidFill>
              </a:rPr>
              <a:t>名前</a:t>
            </a:r>
            <a:r>
              <a:rPr lang="en-US" altLang="ja-JP" dirty="0">
                <a:solidFill>
                  <a:schemeClr val="bg1"/>
                </a:solidFill>
              </a:rPr>
              <a:t>&amp;</a:t>
            </a:r>
            <a:r>
              <a:rPr lang="ja-JP" altLang="en-US" dirty="0">
                <a:solidFill>
                  <a:schemeClr val="bg1"/>
                </a:solidFill>
              </a:rPr>
              <a:t>式の日時・ネーム</a:t>
            </a:r>
            <a:endParaRPr kumimoji="1" lang="en-US" altLang="ja-JP" dirty="0">
              <a:solidFill>
                <a:schemeClr val="bg1"/>
              </a:solidFill>
            </a:endParaRPr>
          </a:p>
        </p:txBody>
      </p:sp>
      <p:sp>
        <p:nvSpPr>
          <p:cNvPr id="12" name="Rectangle 11">
            <a:extLst>
              <a:ext uri="{FF2B5EF4-FFF2-40B4-BE49-F238E27FC236}">
                <a16:creationId xmlns:a16="http://schemas.microsoft.com/office/drawing/2014/main" id="{B140D49B-EB45-C5A5-8626-E63FA6227618}"/>
              </a:ext>
            </a:extLst>
          </p:cNvPr>
          <p:cNvSpPr/>
          <p:nvPr/>
        </p:nvSpPr>
        <p:spPr>
          <a:xfrm>
            <a:off x="2804959" y="4336021"/>
            <a:ext cx="3713536" cy="1096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44896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DF606-7A8D-280A-0C01-B6FDA9C9AA03}"/>
              </a:ext>
            </a:extLst>
          </p:cNvPr>
          <p:cNvPicPr>
            <a:picLocks noChangeAspect="1"/>
          </p:cNvPicPr>
          <p:nvPr/>
        </p:nvPicPr>
        <p:blipFill>
          <a:blip r:embed="rId2"/>
          <a:stretch>
            <a:fillRect/>
          </a:stretch>
        </p:blipFill>
        <p:spPr>
          <a:xfrm>
            <a:off x="1127837" y="2622678"/>
            <a:ext cx="6988827" cy="3426685"/>
          </a:xfrm>
          <a:prstGeom prst="rect">
            <a:avLst/>
          </a:prstGeom>
        </p:spPr>
      </p:pic>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a:xfrm>
            <a:off x="1929294" y="963139"/>
            <a:ext cx="8770571" cy="1345269"/>
          </a:xfrm>
        </p:spPr>
        <p:txBody>
          <a:bodyPr>
            <a:normAutofit fontScale="90000"/>
          </a:bodyPr>
          <a:lstStyle/>
          <a:p>
            <a:r>
              <a:rPr kumimoji="1" lang="ja-JP" altLang="en-US" dirty="0"/>
              <a:t>招待状画面</a:t>
            </a:r>
            <a:r>
              <a:rPr kumimoji="1" lang="en-US" altLang="ja-JP" dirty="0"/>
              <a:t>(3) – COUNT DOWN</a:t>
            </a:r>
            <a:br>
              <a:rPr kumimoji="1" lang="en-US" altLang="ja-JP" dirty="0"/>
            </a:br>
            <a:endParaRPr kumimoji="1" lang="ja-JP" altLang="en-US" dirty="0"/>
          </a:p>
        </p:txBody>
      </p:sp>
      <p:sp>
        <p:nvSpPr>
          <p:cNvPr id="25" name="Rectangle 24">
            <a:extLst>
              <a:ext uri="{FF2B5EF4-FFF2-40B4-BE49-F238E27FC236}">
                <a16:creationId xmlns:a16="http://schemas.microsoft.com/office/drawing/2014/main" id="{BA66D8CC-125F-0F5E-6B53-A9146DF3AEE8}"/>
              </a:ext>
            </a:extLst>
          </p:cNvPr>
          <p:cNvSpPr/>
          <p:nvPr/>
        </p:nvSpPr>
        <p:spPr>
          <a:xfrm>
            <a:off x="123029" y="2128803"/>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t>ギャラリーメイン写真</a:t>
            </a:r>
            <a:endParaRPr kumimoji="1" lang="ja-JP" altLang="en-US" sz="1100" dirty="0"/>
          </a:p>
        </p:txBody>
      </p:sp>
      <p:cxnSp>
        <p:nvCxnSpPr>
          <p:cNvPr id="28" name="Straight Arrow Connector 27">
            <a:extLst>
              <a:ext uri="{FF2B5EF4-FFF2-40B4-BE49-F238E27FC236}">
                <a16:creationId xmlns:a16="http://schemas.microsoft.com/office/drawing/2014/main" id="{8D79E4DF-23E4-6F71-1E7F-9E9EFF77F846}"/>
              </a:ext>
            </a:extLst>
          </p:cNvPr>
          <p:cNvCxnSpPr>
            <a:cxnSpLocks/>
            <a:stCxn id="12" idx="1"/>
            <a:endCxn id="25" idx="2"/>
          </p:cNvCxnSpPr>
          <p:nvPr/>
        </p:nvCxnSpPr>
        <p:spPr>
          <a:xfrm flipH="1" flipV="1">
            <a:off x="787651" y="2695567"/>
            <a:ext cx="2017308" cy="22477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94E81C-5C69-0B4A-1287-74821237AD25}"/>
              </a:ext>
            </a:extLst>
          </p:cNvPr>
          <p:cNvCxnSpPr>
            <a:cxnSpLocks/>
            <a:stCxn id="41" idx="3"/>
            <a:endCxn id="44" idx="1"/>
          </p:cNvCxnSpPr>
          <p:nvPr/>
        </p:nvCxnSpPr>
        <p:spPr>
          <a:xfrm>
            <a:off x="6518495" y="3339407"/>
            <a:ext cx="2291408" cy="1268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8B76AC-BE78-463F-79FE-61A85990E987}"/>
              </a:ext>
            </a:extLst>
          </p:cNvPr>
          <p:cNvSpPr/>
          <p:nvPr/>
        </p:nvSpPr>
        <p:spPr>
          <a:xfrm>
            <a:off x="2804959" y="2704342"/>
            <a:ext cx="3713536" cy="1270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Rectangle 43">
            <a:extLst>
              <a:ext uri="{FF2B5EF4-FFF2-40B4-BE49-F238E27FC236}">
                <a16:creationId xmlns:a16="http://schemas.microsoft.com/office/drawing/2014/main" id="{2A695FCF-F45C-1154-CC35-B094B443DD10}"/>
              </a:ext>
            </a:extLst>
          </p:cNvPr>
          <p:cNvSpPr/>
          <p:nvPr/>
        </p:nvSpPr>
        <p:spPr>
          <a:xfrm>
            <a:off x="8809903" y="4092383"/>
            <a:ext cx="2933323" cy="10318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bg1"/>
                </a:solidFill>
              </a:rPr>
              <a:t>式までの</a:t>
            </a:r>
            <a:r>
              <a:rPr kumimoji="1" lang="en-US" altLang="ja-JP" dirty="0">
                <a:solidFill>
                  <a:schemeClr val="bg1"/>
                </a:solidFill>
              </a:rPr>
              <a:t>D-DAY</a:t>
            </a:r>
            <a:br>
              <a:rPr kumimoji="1" lang="en-US" altLang="ja-JP" dirty="0">
                <a:solidFill>
                  <a:schemeClr val="bg1"/>
                </a:solidFill>
              </a:rPr>
            </a:br>
            <a:r>
              <a:rPr kumimoji="1" lang="en-US" altLang="ja-JP" dirty="0" err="1">
                <a:solidFill>
                  <a:schemeClr val="bg1"/>
                </a:solidFill>
              </a:rPr>
              <a:t>setInterval</a:t>
            </a:r>
            <a:r>
              <a:rPr kumimoji="1" lang="ja-JP" altLang="en-US" dirty="0">
                <a:solidFill>
                  <a:schemeClr val="bg1"/>
                </a:solidFill>
              </a:rPr>
              <a:t>を使い</a:t>
            </a:r>
            <a:r>
              <a:rPr kumimoji="1" lang="en-US" altLang="ja-JP" dirty="0">
                <a:solidFill>
                  <a:schemeClr val="bg1"/>
                </a:solidFill>
              </a:rPr>
              <a:t>1</a:t>
            </a:r>
            <a:r>
              <a:rPr kumimoji="1" lang="ja-JP" altLang="en-US" dirty="0">
                <a:solidFill>
                  <a:schemeClr val="bg1"/>
                </a:solidFill>
              </a:rPr>
              <a:t>秒ごとに変わるようにしました。</a:t>
            </a:r>
            <a:endParaRPr kumimoji="1" lang="en-US" altLang="ja-JP" dirty="0">
              <a:solidFill>
                <a:schemeClr val="bg1"/>
              </a:solidFill>
            </a:endParaRPr>
          </a:p>
        </p:txBody>
      </p:sp>
      <p:sp>
        <p:nvSpPr>
          <p:cNvPr id="12" name="Rectangle 11">
            <a:extLst>
              <a:ext uri="{FF2B5EF4-FFF2-40B4-BE49-F238E27FC236}">
                <a16:creationId xmlns:a16="http://schemas.microsoft.com/office/drawing/2014/main" id="{B140D49B-EB45-C5A5-8626-E63FA6227618}"/>
              </a:ext>
            </a:extLst>
          </p:cNvPr>
          <p:cNvSpPr/>
          <p:nvPr/>
        </p:nvSpPr>
        <p:spPr>
          <a:xfrm>
            <a:off x="2804959" y="4056134"/>
            <a:ext cx="3713536" cy="17742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3649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23080E-77EF-3275-48D5-6FE00F3CD488}"/>
              </a:ext>
            </a:extLst>
          </p:cNvPr>
          <p:cNvPicPr>
            <a:picLocks noChangeAspect="1"/>
          </p:cNvPicPr>
          <p:nvPr/>
        </p:nvPicPr>
        <p:blipFill>
          <a:blip r:embed="rId2"/>
          <a:stretch>
            <a:fillRect/>
          </a:stretch>
        </p:blipFill>
        <p:spPr>
          <a:xfrm>
            <a:off x="1158843" y="2695567"/>
            <a:ext cx="7441949" cy="3392998"/>
          </a:xfrm>
          <a:prstGeom prst="rect">
            <a:avLst/>
          </a:prstGeom>
        </p:spPr>
      </p:pic>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a:xfrm>
            <a:off x="1911187" y="879543"/>
            <a:ext cx="8770571" cy="1345269"/>
          </a:xfrm>
        </p:spPr>
        <p:txBody>
          <a:bodyPr>
            <a:normAutofit fontScale="90000"/>
          </a:bodyPr>
          <a:lstStyle/>
          <a:p>
            <a:r>
              <a:rPr kumimoji="1" lang="ja-JP" altLang="en-US" dirty="0"/>
              <a:t>招待状画面</a:t>
            </a:r>
            <a:r>
              <a:rPr kumimoji="1" lang="en-US" altLang="ja-JP" dirty="0"/>
              <a:t>(4) – </a:t>
            </a:r>
            <a:r>
              <a:rPr kumimoji="1" lang="ja-JP" altLang="en-US" dirty="0"/>
              <a:t>ギャラリー</a:t>
            </a:r>
            <a:br>
              <a:rPr kumimoji="1" lang="en-US" altLang="ja-JP" dirty="0"/>
            </a:br>
            <a:endParaRPr kumimoji="1" lang="ja-JP" altLang="en-US" dirty="0"/>
          </a:p>
        </p:txBody>
      </p:sp>
      <p:sp>
        <p:nvSpPr>
          <p:cNvPr id="25" name="Rectangle 24">
            <a:extLst>
              <a:ext uri="{FF2B5EF4-FFF2-40B4-BE49-F238E27FC236}">
                <a16:creationId xmlns:a16="http://schemas.microsoft.com/office/drawing/2014/main" id="{BA66D8CC-125F-0F5E-6B53-A9146DF3AEE8}"/>
              </a:ext>
            </a:extLst>
          </p:cNvPr>
          <p:cNvSpPr/>
          <p:nvPr/>
        </p:nvSpPr>
        <p:spPr>
          <a:xfrm>
            <a:off x="123029" y="2128803"/>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t>ギャラリーメイン写真</a:t>
            </a:r>
            <a:endParaRPr kumimoji="1" lang="ja-JP" altLang="en-US" sz="1100" dirty="0"/>
          </a:p>
        </p:txBody>
      </p:sp>
      <p:cxnSp>
        <p:nvCxnSpPr>
          <p:cNvPr id="28" name="Straight Arrow Connector 27">
            <a:extLst>
              <a:ext uri="{FF2B5EF4-FFF2-40B4-BE49-F238E27FC236}">
                <a16:creationId xmlns:a16="http://schemas.microsoft.com/office/drawing/2014/main" id="{8D79E4DF-23E4-6F71-1E7F-9E9EFF77F846}"/>
              </a:ext>
            </a:extLst>
          </p:cNvPr>
          <p:cNvCxnSpPr>
            <a:cxnSpLocks/>
            <a:stCxn id="12" idx="1"/>
            <a:endCxn id="25" idx="2"/>
          </p:cNvCxnSpPr>
          <p:nvPr/>
        </p:nvCxnSpPr>
        <p:spPr>
          <a:xfrm flipH="1" flipV="1">
            <a:off x="787651" y="2695567"/>
            <a:ext cx="3150605" cy="7785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94E81C-5C69-0B4A-1287-74821237AD25}"/>
              </a:ext>
            </a:extLst>
          </p:cNvPr>
          <p:cNvCxnSpPr>
            <a:cxnSpLocks/>
            <a:stCxn id="41" idx="3"/>
            <a:endCxn id="44" idx="1"/>
          </p:cNvCxnSpPr>
          <p:nvPr/>
        </p:nvCxnSpPr>
        <p:spPr>
          <a:xfrm flipV="1">
            <a:off x="7767873" y="4688502"/>
            <a:ext cx="1042030" cy="482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8B76AC-BE78-463F-79FE-61A85990E987}"/>
              </a:ext>
            </a:extLst>
          </p:cNvPr>
          <p:cNvSpPr/>
          <p:nvPr/>
        </p:nvSpPr>
        <p:spPr>
          <a:xfrm>
            <a:off x="2032061" y="4252743"/>
            <a:ext cx="5735812" cy="1835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Rectangle 43">
            <a:extLst>
              <a:ext uri="{FF2B5EF4-FFF2-40B4-BE49-F238E27FC236}">
                <a16:creationId xmlns:a16="http://schemas.microsoft.com/office/drawing/2014/main" id="{2A695FCF-F45C-1154-CC35-B094B443DD10}"/>
              </a:ext>
            </a:extLst>
          </p:cNvPr>
          <p:cNvSpPr/>
          <p:nvPr/>
        </p:nvSpPr>
        <p:spPr>
          <a:xfrm>
            <a:off x="8809903" y="4252743"/>
            <a:ext cx="2905281" cy="871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solidFill>
                  <a:schemeClr val="bg1"/>
                </a:solidFill>
              </a:rPr>
              <a:t>ギャラリーサブ写真</a:t>
            </a:r>
            <a:br>
              <a:rPr lang="en-US" altLang="ja-JP" sz="1100" dirty="0">
                <a:solidFill>
                  <a:schemeClr val="bg1"/>
                </a:solidFill>
              </a:rPr>
            </a:br>
            <a:r>
              <a:rPr lang="ja-JP" altLang="en-US" sz="1100" dirty="0">
                <a:solidFill>
                  <a:schemeClr val="bg1"/>
                </a:solidFill>
              </a:rPr>
              <a:t>サブ写真をクリックするとメイン写真がサブ写真に変わる。</a:t>
            </a:r>
            <a:endParaRPr kumimoji="1" lang="en-US" altLang="ja-JP" sz="1100" dirty="0">
              <a:solidFill>
                <a:schemeClr val="bg1"/>
              </a:solidFill>
            </a:endParaRPr>
          </a:p>
        </p:txBody>
      </p:sp>
      <p:sp>
        <p:nvSpPr>
          <p:cNvPr id="12" name="Rectangle 11">
            <a:extLst>
              <a:ext uri="{FF2B5EF4-FFF2-40B4-BE49-F238E27FC236}">
                <a16:creationId xmlns:a16="http://schemas.microsoft.com/office/drawing/2014/main" id="{B140D49B-EB45-C5A5-8626-E63FA6227618}"/>
              </a:ext>
            </a:extLst>
          </p:cNvPr>
          <p:cNvSpPr/>
          <p:nvPr/>
        </p:nvSpPr>
        <p:spPr>
          <a:xfrm>
            <a:off x="3938256" y="2695567"/>
            <a:ext cx="1846907" cy="1557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Rectangle 18">
            <a:extLst>
              <a:ext uri="{FF2B5EF4-FFF2-40B4-BE49-F238E27FC236}">
                <a16:creationId xmlns:a16="http://schemas.microsoft.com/office/drawing/2014/main" id="{1B30E2DE-A3DC-FE7A-DC8C-1A75BCA2E178}"/>
              </a:ext>
            </a:extLst>
          </p:cNvPr>
          <p:cNvSpPr/>
          <p:nvPr/>
        </p:nvSpPr>
        <p:spPr>
          <a:xfrm>
            <a:off x="1003036" y="6267650"/>
            <a:ext cx="8770571" cy="42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tx1"/>
                </a:solidFill>
              </a:rPr>
              <a:t>＊写真は</a:t>
            </a:r>
            <a:r>
              <a:rPr lang="en-US" altLang="ja-JP" sz="1400" dirty="0">
                <a:solidFill>
                  <a:schemeClr val="tx1"/>
                </a:solidFill>
              </a:rPr>
              <a:t>Wedding</a:t>
            </a:r>
            <a:r>
              <a:rPr lang="ja-JP" altLang="en-US" sz="1400" dirty="0">
                <a:solidFill>
                  <a:schemeClr val="tx1"/>
                </a:solidFill>
              </a:rPr>
              <a:t>撮影が終わったら置き換える予定です。</a:t>
            </a:r>
            <a:endParaRPr kumimoji="1" lang="ja-JP" altLang="en-US" sz="1400" dirty="0">
              <a:solidFill>
                <a:schemeClr val="tx1"/>
              </a:solidFill>
            </a:endParaRPr>
          </a:p>
        </p:txBody>
      </p:sp>
    </p:spTree>
    <p:extLst>
      <p:ext uri="{BB962C8B-B14F-4D97-AF65-F5344CB8AC3E}">
        <p14:creationId xmlns:p14="http://schemas.microsoft.com/office/powerpoint/2010/main" val="2238125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3F5D6-2A82-1EE3-401A-6CFF7D84D1C3}"/>
              </a:ext>
            </a:extLst>
          </p:cNvPr>
          <p:cNvPicPr>
            <a:picLocks noChangeAspect="1"/>
          </p:cNvPicPr>
          <p:nvPr/>
        </p:nvPicPr>
        <p:blipFill>
          <a:blip r:embed="rId2"/>
          <a:stretch>
            <a:fillRect/>
          </a:stretch>
        </p:blipFill>
        <p:spPr>
          <a:xfrm>
            <a:off x="1604330" y="2969475"/>
            <a:ext cx="6591273" cy="3223015"/>
          </a:xfrm>
          <a:prstGeom prst="rect">
            <a:avLst/>
          </a:prstGeom>
        </p:spPr>
      </p:pic>
      <p:sp>
        <p:nvSpPr>
          <p:cNvPr id="2" name="Title 1">
            <a:extLst>
              <a:ext uri="{FF2B5EF4-FFF2-40B4-BE49-F238E27FC236}">
                <a16:creationId xmlns:a16="http://schemas.microsoft.com/office/drawing/2014/main" id="{2DF4D9C5-8FF9-407D-9B0B-DAEE84A6914E}"/>
              </a:ext>
            </a:extLst>
          </p:cNvPr>
          <p:cNvSpPr>
            <a:spLocks noGrp="1"/>
          </p:cNvSpPr>
          <p:nvPr>
            <p:ph type="title"/>
          </p:nvPr>
        </p:nvSpPr>
        <p:spPr>
          <a:xfrm>
            <a:off x="1842380" y="1020635"/>
            <a:ext cx="8770571" cy="1345269"/>
          </a:xfrm>
        </p:spPr>
        <p:txBody>
          <a:bodyPr>
            <a:normAutofit fontScale="90000"/>
          </a:bodyPr>
          <a:lstStyle/>
          <a:p>
            <a:r>
              <a:rPr kumimoji="1" lang="ja-JP" altLang="en-US" dirty="0"/>
              <a:t>招待状画面</a:t>
            </a:r>
            <a:r>
              <a:rPr kumimoji="1" lang="en-US" altLang="ja-JP" dirty="0"/>
              <a:t>(5) – </a:t>
            </a:r>
            <a:r>
              <a:rPr kumimoji="1" lang="ja-JP" altLang="en-US" dirty="0"/>
              <a:t>招待フォーム呼びかけ</a:t>
            </a:r>
            <a:br>
              <a:rPr kumimoji="1" lang="en-US" altLang="ja-JP" dirty="0"/>
            </a:br>
            <a:endParaRPr kumimoji="1" lang="ja-JP" altLang="en-US" dirty="0"/>
          </a:p>
        </p:txBody>
      </p:sp>
      <p:sp>
        <p:nvSpPr>
          <p:cNvPr id="25" name="Rectangle 24">
            <a:extLst>
              <a:ext uri="{FF2B5EF4-FFF2-40B4-BE49-F238E27FC236}">
                <a16:creationId xmlns:a16="http://schemas.microsoft.com/office/drawing/2014/main" id="{BA66D8CC-125F-0F5E-6B53-A9146DF3AEE8}"/>
              </a:ext>
            </a:extLst>
          </p:cNvPr>
          <p:cNvSpPr/>
          <p:nvPr/>
        </p:nvSpPr>
        <p:spPr>
          <a:xfrm>
            <a:off x="123029" y="2128803"/>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dirty="0"/>
              <a:t>参加フォーム作成を呼びかける分とツールチップ</a:t>
            </a:r>
          </a:p>
        </p:txBody>
      </p:sp>
      <p:cxnSp>
        <p:nvCxnSpPr>
          <p:cNvPr id="28" name="Straight Arrow Connector 27">
            <a:extLst>
              <a:ext uri="{FF2B5EF4-FFF2-40B4-BE49-F238E27FC236}">
                <a16:creationId xmlns:a16="http://schemas.microsoft.com/office/drawing/2014/main" id="{8D79E4DF-23E4-6F71-1E7F-9E9EFF77F846}"/>
              </a:ext>
            </a:extLst>
          </p:cNvPr>
          <p:cNvCxnSpPr>
            <a:cxnSpLocks/>
            <a:stCxn id="12" idx="1"/>
            <a:endCxn id="25" idx="2"/>
          </p:cNvCxnSpPr>
          <p:nvPr/>
        </p:nvCxnSpPr>
        <p:spPr>
          <a:xfrm flipH="1" flipV="1">
            <a:off x="787651" y="2695567"/>
            <a:ext cx="2109458" cy="14237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8B76AC-BE78-463F-79FE-61A85990E987}"/>
              </a:ext>
            </a:extLst>
          </p:cNvPr>
          <p:cNvSpPr/>
          <p:nvPr/>
        </p:nvSpPr>
        <p:spPr>
          <a:xfrm>
            <a:off x="1604330" y="5857592"/>
            <a:ext cx="6591273" cy="420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Rectangle 11">
            <a:extLst>
              <a:ext uri="{FF2B5EF4-FFF2-40B4-BE49-F238E27FC236}">
                <a16:creationId xmlns:a16="http://schemas.microsoft.com/office/drawing/2014/main" id="{B140D49B-EB45-C5A5-8626-E63FA6227618}"/>
              </a:ext>
            </a:extLst>
          </p:cNvPr>
          <p:cNvSpPr/>
          <p:nvPr/>
        </p:nvSpPr>
        <p:spPr>
          <a:xfrm>
            <a:off x="2897109" y="3268301"/>
            <a:ext cx="4290975" cy="17020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9">
            <a:extLst>
              <a:ext uri="{FF2B5EF4-FFF2-40B4-BE49-F238E27FC236}">
                <a16:creationId xmlns:a16="http://schemas.microsoft.com/office/drawing/2014/main" id="{A8B1627A-D9C3-980A-8BB5-6054F42690D8}"/>
              </a:ext>
            </a:extLst>
          </p:cNvPr>
          <p:cNvSpPr/>
          <p:nvPr/>
        </p:nvSpPr>
        <p:spPr>
          <a:xfrm>
            <a:off x="56428" y="3792563"/>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dirty="0"/>
              <a:t>クリック時「参加情報を渡す」ボタンまでに移動</a:t>
            </a:r>
            <a:endParaRPr kumimoji="1" lang="ja-JP" altLang="en-US" sz="1100" dirty="0"/>
          </a:p>
        </p:txBody>
      </p:sp>
      <p:cxnSp>
        <p:nvCxnSpPr>
          <p:cNvPr id="11" name="Straight Arrow Connector 10">
            <a:extLst>
              <a:ext uri="{FF2B5EF4-FFF2-40B4-BE49-F238E27FC236}">
                <a16:creationId xmlns:a16="http://schemas.microsoft.com/office/drawing/2014/main" id="{59A3C228-D85C-6859-B355-005B3839EB61}"/>
              </a:ext>
            </a:extLst>
          </p:cNvPr>
          <p:cNvCxnSpPr>
            <a:cxnSpLocks/>
            <a:stCxn id="41" idx="1"/>
            <a:endCxn id="10" idx="2"/>
          </p:cNvCxnSpPr>
          <p:nvPr/>
        </p:nvCxnSpPr>
        <p:spPr>
          <a:xfrm flipH="1" flipV="1">
            <a:off x="721050" y="4359327"/>
            <a:ext cx="883280" cy="17084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297E84D-8ECA-E817-F14B-EBF5691E3A2D}"/>
              </a:ext>
            </a:extLst>
          </p:cNvPr>
          <p:cNvSpPr/>
          <p:nvPr/>
        </p:nvSpPr>
        <p:spPr>
          <a:xfrm>
            <a:off x="9488382" y="3145618"/>
            <a:ext cx="1329244" cy="566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100" b="1" dirty="0">
                <a:solidFill>
                  <a:srgbClr val="FF0000"/>
                </a:solidFill>
              </a:rPr>
              <a:t>フォームは次のページで説明</a:t>
            </a:r>
          </a:p>
        </p:txBody>
      </p:sp>
      <p:cxnSp>
        <p:nvCxnSpPr>
          <p:cNvPr id="23" name="Straight Arrow Connector 22">
            <a:extLst>
              <a:ext uri="{FF2B5EF4-FFF2-40B4-BE49-F238E27FC236}">
                <a16:creationId xmlns:a16="http://schemas.microsoft.com/office/drawing/2014/main" id="{6E7AFA26-5FA9-BBF7-4D63-98516F6A339F}"/>
              </a:ext>
            </a:extLst>
          </p:cNvPr>
          <p:cNvCxnSpPr>
            <a:cxnSpLocks/>
            <a:endCxn id="22" idx="1"/>
          </p:cNvCxnSpPr>
          <p:nvPr/>
        </p:nvCxnSpPr>
        <p:spPr>
          <a:xfrm flipV="1">
            <a:off x="5223850" y="3429000"/>
            <a:ext cx="4264532" cy="1342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009306"/>
      </p:ext>
    </p:extLst>
  </p:cSld>
  <p:clrMapOvr>
    <a:masterClrMapping/>
  </p:clrMapOvr>
</p:sld>
</file>

<file path=ppt/theme/theme1.xml><?xml version="1.0" encoding="utf-8"?>
<a:theme xmlns:a="http://schemas.openxmlformats.org/drawingml/2006/main" name="SketchLinesVTI">
  <a:themeElements>
    <a:clrScheme name="AnalogousFromLightSeedLeftStep">
      <a:dk1>
        <a:srgbClr val="000000"/>
      </a:dk1>
      <a:lt1>
        <a:srgbClr val="FFFFFF"/>
      </a:lt1>
      <a:dk2>
        <a:srgbClr val="243641"/>
      </a:dk2>
      <a:lt2>
        <a:srgbClr val="E8E7E2"/>
      </a:lt2>
      <a:accent1>
        <a:srgbClr val="96A1C6"/>
      </a:accent1>
      <a:accent2>
        <a:srgbClr val="7FA5BA"/>
      </a:accent2>
      <a:accent3>
        <a:srgbClr val="82ACA9"/>
      </a:accent3>
      <a:accent4>
        <a:srgbClr val="77AE94"/>
      </a:accent4>
      <a:accent5>
        <a:srgbClr val="83AF88"/>
      </a:accent5>
      <a:accent6>
        <a:srgbClr val="88AF77"/>
      </a:accent6>
      <a:hlink>
        <a:srgbClr val="8F8256"/>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emplate/>
  <TotalTime>880</TotalTime>
  <Words>1069</Words>
  <Application>Microsoft Office PowerPoint</Application>
  <PresentationFormat>Widescreen</PresentationFormat>
  <Paragraphs>71</Paragraphs>
  <Slides>15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YakuHanJPs</vt:lpstr>
      <vt:lpstr>Meiryo</vt:lpstr>
      <vt:lpstr>Corbel</vt:lpstr>
      <vt:lpstr>SketchLinesVTI</vt:lpstr>
      <vt:lpstr>あずさと(招待状)</vt:lpstr>
      <vt:lpstr>目次</vt:lpstr>
      <vt:lpstr>作りのきっかけ</vt:lpstr>
      <vt:lpstr>ERD</vt:lpstr>
      <vt:lpstr>招待状画面(1) - タイトル </vt:lpstr>
      <vt:lpstr>招待状画面(2) - 招待文 </vt:lpstr>
      <vt:lpstr>招待状画面(3) – COUNT DOWN </vt:lpstr>
      <vt:lpstr>招待状画面(4) – ギャラリー </vt:lpstr>
      <vt:lpstr>招待状画面(5) – 招待フォーム呼びかけ </vt:lpstr>
      <vt:lpstr>招待フォーム </vt:lpstr>
      <vt:lpstr>招待状画面(6) – マップ </vt:lpstr>
      <vt:lpstr>招待参加者一覧画面 </vt:lpstr>
      <vt:lpstr>画面&amp;動きの動画 </vt:lpstr>
      <vt:lpstr>大変だったところ</vt:lpstr>
      <vt:lpstr>以上です。ありがとうございました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あずさと</dc:title>
  <dc:creator>3758</dc:creator>
  <cp:lastModifiedBy>3758</cp:lastModifiedBy>
  <cp:revision>178</cp:revision>
  <dcterms:created xsi:type="dcterms:W3CDTF">2022-01-31T11:54:42Z</dcterms:created>
  <dcterms:modified xsi:type="dcterms:W3CDTF">2023-01-10T15:03:39Z</dcterms:modified>
</cp:coreProperties>
</file>